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2" r:id="rId2"/>
    <p:sldId id="273" r:id="rId3"/>
    <p:sldId id="258" r:id="rId4"/>
    <p:sldId id="281" r:id="rId5"/>
    <p:sldId id="321" r:id="rId6"/>
    <p:sldId id="274" r:id="rId7"/>
    <p:sldId id="319" r:id="rId8"/>
    <p:sldId id="320" r:id="rId9"/>
    <p:sldId id="362" r:id="rId10"/>
    <p:sldId id="260" r:id="rId11"/>
    <p:sldId id="322" r:id="rId12"/>
    <p:sldId id="345" r:id="rId13"/>
    <p:sldId id="346" r:id="rId14"/>
    <p:sldId id="347" r:id="rId15"/>
    <p:sldId id="348" r:id="rId16"/>
    <p:sldId id="350" r:id="rId17"/>
    <p:sldId id="349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60" r:id="rId27"/>
    <p:sldId id="359" r:id="rId28"/>
    <p:sldId id="361" r:id="rId29"/>
    <p:sldId id="311" r:id="rId30"/>
    <p:sldId id="313" r:id="rId31"/>
    <p:sldId id="363" r:id="rId32"/>
    <p:sldId id="364" r:id="rId33"/>
    <p:sldId id="365" r:id="rId34"/>
    <p:sldId id="366" r:id="rId35"/>
    <p:sldId id="367" r:id="rId36"/>
    <p:sldId id="368" r:id="rId37"/>
    <p:sldId id="324" r:id="rId38"/>
    <p:sldId id="343" r:id="rId39"/>
    <p:sldId id="369" r:id="rId40"/>
    <p:sldId id="370" r:id="rId41"/>
    <p:sldId id="371" r:id="rId42"/>
    <p:sldId id="372" r:id="rId43"/>
    <p:sldId id="373" r:id="rId44"/>
    <p:sldId id="326" r:id="rId45"/>
    <p:sldId id="341" r:id="rId46"/>
    <p:sldId id="375" r:id="rId47"/>
    <p:sldId id="376" r:id="rId48"/>
    <p:sldId id="374" r:id="rId49"/>
    <p:sldId id="340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28" r:id="rId60"/>
    <p:sldId id="339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29" r:id="rId72"/>
    <p:sldId id="338" r:id="rId73"/>
    <p:sldId id="396" r:id="rId74"/>
    <p:sldId id="397" r:id="rId75"/>
    <p:sldId id="398" r:id="rId76"/>
    <p:sldId id="399" r:id="rId77"/>
    <p:sldId id="400" r:id="rId78"/>
    <p:sldId id="401" r:id="rId79"/>
    <p:sldId id="330" r:id="rId80"/>
    <p:sldId id="337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13" r:id="rId89"/>
    <p:sldId id="416" r:id="rId90"/>
    <p:sldId id="417" r:id="rId91"/>
    <p:sldId id="418" r:id="rId92"/>
    <p:sldId id="414" r:id="rId93"/>
    <p:sldId id="415" r:id="rId94"/>
    <p:sldId id="410" r:id="rId95"/>
    <p:sldId id="41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2FE31-2070-D1D8-A34E-F9DB0AA9A729}" v="390" dt="2020-12-26T15:18:39.115"/>
    <p1510:client id="{045A4965-B513-6B71-45A6-B68B6AFE84A0}" v="67" dt="2020-12-26T20:30:46.896"/>
    <p1510:client id="{270D901F-B0C8-0A4E-2423-2640B3DC7521}" v="150" dt="2021-01-11T17:12:04.578"/>
    <p1510:client id="{4687724C-769A-535A-BE5E-08839305FA50}" v="5582" dt="2020-12-27T20:13:39.224"/>
    <p1510:client id="{5465CEFE-2D65-ED3F-442B-E74DF3DBF3B0}" v="613" dt="2020-12-23T23:53:09.940"/>
    <p1510:client id="{7D410034-7A1D-6B7D-14E4-9FE8882C3662}" v="6" dt="2021-01-15T22:53:57.359"/>
    <p1510:client id="{82ABAE2D-A526-4624-91EE-FBA7FD5F51E0}" v="9" dt="2020-12-23T22:41:08.207"/>
    <p1510:client id="{9546D1FF-2DE3-7BAC-CFD9-E7326C1D6C9F}" v="1691" dt="2021-01-12T22:11:08.856"/>
    <p1510:client id="{C2F04716-BDFB-72E1-8E0B-591BAC2A83A6}" v="1704" dt="2020-12-25T23:07:35.464"/>
    <p1510:client id="{C413B264-8D43-A9BB-C85E-7F30A00A6453}" v="3644" dt="2020-12-26T15:02:32.673"/>
    <p1510:client id="{C552E5C9-89A9-5AE8-628E-6D0DD8066444}" v="3550" dt="2020-12-26T20:12:43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6T20:31:1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2056 3843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0T14:52:52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12987 6751 16383 0 0,'8'0'0'0'0,"22"0"0"0"0,37 0 0 0 0,70 0 0 0 0,45 0 0 0 0,36 0 0 0 0,13 0 0 0 0,13 0 0 0 0,-4-15 0 0 0,-32-6 0 0 0,-21-7 0 0 0,-21 1 0 0 0,-22 6 0 0 0,-14-8 0 0 0,-20 2 0 0 0,-18 6 0 0 0,-15-5 0 0 0,-9 3 0 0 0,-14 5 0 0 0,-11 6 0 0 0,-10 4 0 0 0,0-1 0 0 0,-2 1 0 0 0,4 2 0 0 0,7-4 0 0 0,5-4 0 0 0,6-1 0 0 0,-2 3 0 0 0,-1 3 0 0 0,3-2 0 0 0,-5 1 0 0 0,-6 2 0 0 0,-7 2 0 0 0,-6 3 0 0 0,-4 1 0 0 0,-4 2 0 0 0,-2 0 0 0 0,-2 0 0 0 0,0 1 0 0 0,0-5 0 0 0,2 0 0 0 0,0-1 0 0 0,2-3 0 0 0,7 1 0 0 0,9 0 0 0 0,2 2 0 0 0,-2 2 0 0 0,-3 1 0 0 0,-4 2 0 0 0,-7 2 0 0 0,-8 6 0 0 0,-5 4 0 0 0,-10 5 0 0 0,-7 2 0 0 0,-7 3 0 0 0,-5-4 0 0 0,-3 1 0 0 0,-8 0 0 0 0,-3 2 0 0 0,1-3 0 0 0,2-1 0 0 0,-5-3 0 0 0,1-4 0 0 0,1 0 0 0 0,4-2 0 0 0,-5-1 0 0 0,1-4 0 0 0,1 0 0 0 0,-3-2 0 0 0,-1-1 0 0 0,3-1 0 0 0,3 1 0 0 0,3 0 0 0 0,2-1 0 0 0,2 1 0 0 0,0 0 0 0 0,2 0 0 0 0,1 0 0 0 0,0 0 0 0 0,2 0 0 0 0,3 0-16383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.png"/><Relationship Id="rId7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.png"/><Relationship Id="rId7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197.png"/><Relationship Id="rId4" Type="http://schemas.openxmlformats.org/officeDocument/2006/relationships/image" Target="../media/image2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.png"/><Relationship Id="rId7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.png"/><Relationship Id="rId7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hool.io/python-pandas-tips-and-tricks/" TargetMode="External"/><Relationship Id="rId2" Type="http://schemas.openxmlformats.org/officeDocument/2006/relationships/hyperlink" Target="https://pandas.pydata.org/pandas-docs/stable/user_guid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SSEGISandData/COVID-19/tree/master/csse_covid_19_data/csse_covid_19_daily_report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who_covid_19_situation_reports" TargetMode="External"/><Relationship Id="rId2" Type="http://schemas.openxmlformats.org/officeDocument/2006/relationships/hyperlink" Target="https://github.com/CSSEGISandData/COVID-19/tree/master/csse_covid_19_data/csse_covid_19_daily_repor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apnews.com/6c7e40fbec09858a3b4dbd65fe0f14f5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/>
                <a:cs typeface="Calibri Light"/>
              </a:rPr>
              <a:t>AASD 4000</a:t>
            </a:r>
          </a:p>
          <a:p>
            <a:r>
              <a:rPr lang="en-US" dirty="0">
                <a:latin typeface="roboto"/>
                <a:cs typeface="Calibri Light"/>
              </a:rPr>
              <a:t>Machine Learning  - I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"/>
              </a:rPr>
              <a:t>Applied AI Solutions Developer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Pandas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93" y="1653745"/>
            <a:ext cx="110001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Objects: NumPy Structured arrays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Pandas Data Structures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Series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DataFrame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Index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Pandas Objects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Series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Pandas Series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Series: One dimensional array of indexed data, </a:t>
            </a:r>
            <a:r>
              <a:rPr lang="en-US" sz="3200">
                <a:latin typeface="roboto"/>
                <a:ea typeface="+mj-ea"/>
                <a:cs typeface="Calibri Light"/>
              </a:rPr>
              <a:t>Created from a list or array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Wraps a sequence of values and a sequence of </a:t>
            </a:r>
            <a:r>
              <a:rPr lang="en-US" sz="3200">
                <a:latin typeface="roboto"/>
                <a:ea typeface="+mj-ea"/>
                <a:cs typeface="Calibri Light"/>
              </a:rPr>
              <a:t>indices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Can be accessed like an array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1BBDC3F-F462-4403-9B86-CC3DDC56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13" y="1654073"/>
            <a:ext cx="5525267" cy="675733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69110B0B-67EC-44FB-94F8-EFAA5F726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73" y="3355933"/>
            <a:ext cx="1711432" cy="412069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9E837FD7-6A20-4149-8A75-99431812B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372" y="3398252"/>
            <a:ext cx="1550210" cy="424598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2EAA9AB2-F622-48F3-B7DE-4D2D2EAB7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558" y="5066149"/>
            <a:ext cx="1132133" cy="453876"/>
          </a:xfrm>
          <a:prstGeom prst="rect">
            <a:avLst/>
          </a:prstGeom>
        </p:spPr>
      </p:pic>
      <p:pic>
        <p:nvPicPr>
          <p:cNvPr id="10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C5260A-B127-43D0-89F8-FE0EF539A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237" y="5065446"/>
            <a:ext cx="1455472" cy="4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Series as a generalized NumPy arrray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NumPy array: Implicit index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Series: Explicit index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Series Index can be strings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Series Index can be non-continuous integers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17C5FC-4660-4EDA-B669-896BE1EB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4" y="1565669"/>
            <a:ext cx="5080763" cy="833352"/>
          </a:xfrm>
          <a:prstGeom prst="rect">
            <a:avLst/>
          </a:prstGeom>
        </p:spPr>
      </p:pic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54660294-5E41-4AC9-BC1E-7EFF01734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159" y="1690007"/>
            <a:ext cx="1278929" cy="470091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4A6E9C1-4B01-4943-A7F2-9785D1578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24" y="4040967"/>
            <a:ext cx="4645335" cy="850080"/>
          </a:xfrm>
          <a:prstGeom prst="rect">
            <a:avLst/>
          </a:prstGeom>
        </p:spPr>
      </p:pic>
      <p:pic>
        <p:nvPicPr>
          <p:cNvPr id="14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C754A0EC-B10E-427E-A2C2-7C8296105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154" y="4199417"/>
            <a:ext cx="1207169" cy="4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Series as a Dictionary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Series: Mappings from a set of key-typed keys to a set of typed values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758E6341-8C7A-4FE8-8746-F5BA7AC7F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" y="1569875"/>
            <a:ext cx="4885966" cy="1970805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31A1A80-BD15-41BB-9774-38AE4629E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1" y="5154114"/>
            <a:ext cx="2743200" cy="388418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A4B741-90D4-4C23-AC09-CB0DDE5EA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11" y="5183219"/>
            <a:ext cx="3946357" cy="324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13D5E5-D016-4A2A-886E-92847C32A3F3}"/>
                  </a:ext>
                </a:extLst>
              </p14:cNvPr>
              <p14:cNvContentPartPr/>
              <p14:nvPr/>
            </p14:nvContentPartPr>
            <p14:xfrm>
              <a:off x="-289505" y="1393749"/>
              <a:ext cx="9525" cy="95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13D5E5-D016-4A2A-886E-92847C32A3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56230" y="917499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1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Constructing Series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Constructing Series: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 (required) - list or </a:t>
            </a:r>
            <a:r>
              <a:rPr lang="en-US" sz="3200">
                <a:latin typeface="roboto"/>
                <a:ea typeface="+mj-ea"/>
                <a:cs typeface="Calibri Light"/>
              </a:rPr>
              <a:t>NumPy array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index (optional)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4B518486-74D9-4830-8AAE-6D2E8224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97" y="1653833"/>
            <a:ext cx="2743200" cy="389823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29EAF6A-2044-4FF8-8D30-51B7AFD1C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85" y="2725630"/>
            <a:ext cx="4420622" cy="399263"/>
          </a:xfrm>
          <a:prstGeom prst="rect">
            <a:avLst/>
          </a:prstGeom>
        </p:spPr>
      </p:pic>
      <p:pic>
        <p:nvPicPr>
          <p:cNvPr id="11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4BC4552D-CE74-4177-B031-AA9D067C4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34" y="3903985"/>
            <a:ext cx="4139347" cy="418954"/>
          </a:xfrm>
          <a:prstGeom prst="rect">
            <a:avLst/>
          </a:prstGeom>
        </p:spPr>
      </p:pic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3BB44B07-924F-43C3-B3B6-E32CC4351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02" y="5102861"/>
            <a:ext cx="5555951" cy="390682"/>
          </a:xfrm>
          <a:prstGeom prst="rect">
            <a:avLst/>
          </a:prstGeom>
        </p:spPr>
      </p:pic>
      <p:pic>
        <p:nvPicPr>
          <p:cNvPr id="13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C0C7F0BD-752A-4B4E-93B3-32AB3BB6A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655" y="2334902"/>
            <a:ext cx="3535884" cy="469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3F7778-A80B-4529-8062-502A518E5319}"/>
                  </a:ext>
                </a:extLst>
              </p14:cNvPr>
              <p14:cNvContentPartPr/>
              <p14:nvPr/>
            </p14:nvContentPartPr>
            <p14:xfrm>
              <a:off x="12446773" y="2696668"/>
              <a:ext cx="1314449" cy="16192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3F7778-A80B-4529-8062-502A518E53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28752" y="2678838"/>
                <a:ext cx="1350131" cy="1979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99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Pandas Objects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DataFrame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>
                <a:latin typeface="roboto"/>
                <a:cs typeface="Calibri Light"/>
              </a:rPr>
              <a:t>Pandas DataFrame as a NumPy array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469" y="1336671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DataFrame: Two dimensional array with </a:t>
            </a:r>
            <a:r>
              <a:rPr lang="en-US" sz="3200">
                <a:latin typeface="roboto"/>
                <a:ea typeface="+mj-ea"/>
                <a:cs typeface="Calibri Light"/>
              </a:rPr>
              <a:t>flexible row indices and flexible column names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 Sequence of aligned (same index) Series Objects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A01F81C5-E58D-4FB1-B9DB-42BFD4F1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07" y="1473513"/>
            <a:ext cx="6184985" cy="515216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68603F9A-264B-4F05-8A4E-5F6E74666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08" y="1919904"/>
            <a:ext cx="2743200" cy="522514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4A8B030-7ED3-40ED-B0C7-DB8B49A2F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07" y="4689134"/>
            <a:ext cx="4584273" cy="711839"/>
          </a:xfrm>
          <a:prstGeom prst="rect">
            <a:avLst/>
          </a:prstGeom>
        </p:spPr>
      </p:pic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309BABE-7635-48BB-B687-D0E3127F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050" y="4594949"/>
            <a:ext cx="1406760" cy="306974"/>
          </a:xfrm>
          <a:prstGeom prst="rect">
            <a:avLst/>
          </a:prstGeom>
        </p:spPr>
      </p:pic>
      <p:pic>
        <p:nvPicPr>
          <p:cNvPr id="15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80A0D96-FDE7-4567-A4DB-49B1BBFE1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112" y="4588429"/>
            <a:ext cx="1615415" cy="314901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F42F997B-87E8-4BCC-98F5-66BD41CB7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07" y="2781033"/>
            <a:ext cx="3658622" cy="14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8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Pandas as a Dictionary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DataFrame: Maps a column name to a Series of column data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NumPy Array 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Data[0] --&gt; first </a:t>
            </a:r>
            <a:r>
              <a:rPr lang="en-US" sz="3200" dirty="0">
                <a:latin typeface="roboto"/>
                <a:ea typeface="+mj-ea"/>
                <a:cs typeface="Calibri Light"/>
              </a:rPr>
              <a:t>row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DataFrame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Data['Col 0'] --&gt; first column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5445C09-AF5A-4489-9C5E-7C155190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8" y="3921295"/>
            <a:ext cx="1491782" cy="350188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31F82A9C-1BAB-482A-80EB-23018BDEE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50" y="1527410"/>
            <a:ext cx="4574045" cy="22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Constructing DataFrames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93" y="1653745"/>
            <a:ext cx="110001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1. From a Single Series Object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2. From a list of dicts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3. From a dict of Series objects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4. From a 2D NumPy array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5. From a NumPy Structured array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Module 04</a:t>
            </a:r>
            <a:br>
              <a:rPr lang="en-US" dirty="0">
                <a:latin typeface="roboto"/>
                <a:cs typeface="Calibri Light"/>
              </a:rPr>
            </a:br>
            <a:r>
              <a:rPr lang="en-US">
                <a:latin typeface="roboto"/>
                <a:cs typeface="Calibri Light"/>
              </a:rPr>
              <a:t>Pandas Tutorial</a:t>
            </a:r>
            <a:endParaRPr lang="en-US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roboto"/>
              </a:rPr>
              <a:t>Vejey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Gandyer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From a Single Series Object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DataFrame is a collection of Series Objects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 Single column </a:t>
            </a:r>
            <a:r>
              <a:rPr lang="en-US" sz="3200">
                <a:latin typeface="roboto"/>
                <a:ea typeface="+mj-ea"/>
                <a:cs typeface="Calibri Light"/>
              </a:rPr>
              <a:t>dataFrame is constructed with a Single Series Object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3C16EA5-6C65-481E-83DB-F4CDF0C69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" y="4393356"/>
            <a:ext cx="4962717" cy="413541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E5D7146-02C8-466A-816F-BAB913939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29" y="1433512"/>
            <a:ext cx="4400166" cy="15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From a list of dicts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DataFrame is a collection </a:t>
            </a:r>
            <a:r>
              <a:rPr lang="en-US" sz="3200">
                <a:latin typeface="roboto"/>
                <a:ea typeface="+mj-ea"/>
                <a:cs typeface="Calibri Light"/>
              </a:rPr>
              <a:t>of list of dictionaries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DataFrame is constructed with </a:t>
            </a:r>
            <a:r>
              <a:rPr lang="en-US" sz="3200" b="1" dirty="0">
                <a:latin typeface="roboto"/>
                <a:ea typeface="+mj-ea"/>
                <a:cs typeface="Calibri Light"/>
              </a:rPr>
              <a:t>NaN</a:t>
            </a:r>
            <a:r>
              <a:rPr lang="en-US" sz="3200" dirty="0">
                <a:latin typeface="roboto"/>
                <a:ea typeface="+mj-ea"/>
                <a:cs typeface="Calibri Light"/>
              </a:rPr>
              <a:t> added for some </a:t>
            </a:r>
            <a:r>
              <a:rPr lang="en-US" sz="3200">
                <a:latin typeface="roboto"/>
                <a:ea typeface="+mj-ea"/>
                <a:cs typeface="Calibri Light"/>
              </a:rPr>
              <a:t>missing values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DC1E781-1A35-4EEF-9147-1D3F8FE4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2" y="1472765"/>
            <a:ext cx="3663736" cy="936066"/>
          </a:xfrm>
          <a:prstGeom prst="rect">
            <a:avLst/>
          </a:prstGeom>
        </p:spPr>
      </p:pic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442C80DD-C2B9-4EF7-8D8C-DBBE2B0E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68" y="3889702"/>
            <a:ext cx="6200327" cy="3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24" y="-1275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From a dictionary of Series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DataFrame is a collection </a:t>
            </a:r>
            <a:r>
              <a:rPr lang="en-US" sz="3200">
                <a:latin typeface="roboto"/>
                <a:ea typeface="+mj-ea"/>
                <a:cs typeface="Calibri Light"/>
              </a:rPr>
              <a:t>of dictionary of Series Objects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FC5C5DA-9E9A-4FC7-8A17-38527E83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49" y="3771076"/>
            <a:ext cx="4400166" cy="15157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69503EC-76C2-4515-94B8-B1C3C4099508}"/>
              </a:ext>
            </a:extLst>
          </p:cNvPr>
          <p:cNvGrpSpPr/>
          <p:nvPr/>
        </p:nvGrpSpPr>
        <p:grpSpPr>
          <a:xfrm>
            <a:off x="416717" y="923497"/>
            <a:ext cx="6184985" cy="968905"/>
            <a:chOff x="416717" y="923497"/>
            <a:chExt cx="6184985" cy="968905"/>
          </a:xfrm>
        </p:grpSpPr>
        <p:pic>
          <p:nvPicPr>
            <p:cNvPr id="11" name="Picture 1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B15BBD5-BE54-47F4-B0D8-2B2A6137C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717" y="923497"/>
              <a:ext cx="6184985" cy="515216"/>
            </a:xfrm>
            <a:prstGeom prst="rect">
              <a:avLst/>
            </a:prstGeom>
          </p:spPr>
        </p:pic>
        <p:pic>
          <p:nvPicPr>
            <p:cNvPr id="13" name="Picture 1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A2C9245-86D5-4B31-B8CF-3EDFD27E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718" y="1369888"/>
              <a:ext cx="2743200" cy="522514"/>
            </a:xfrm>
            <a:prstGeom prst="rect">
              <a:avLst/>
            </a:prstGeom>
          </p:spPr>
        </p:pic>
      </p:grpSp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FB47B0FB-5473-4143-A71D-88943E378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873" y="2970021"/>
            <a:ext cx="4244282" cy="6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From a 2D NumPy array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Given a 2D NumPy array, a DataFrame can be </a:t>
            </a:r>
            <a:r>
              <a:rPr lang="en-US" sz="3200">
                <a:latin typeface="roboto"/>
                <a:ea typeface="+mj-ea"/>
                <a:cs typeface="Calibri Light"/>
              </a:rPr>
              <a:t>created with specified </a:t>
            </a:r>
            <a:r>
              <a:rPr lang="en-US" sz="3200" b="1">
                <a:latin typeface="roboto"/>
                <a:ea typeface="+mj-ea"/>
                <a:cs typeface="Calibri Light"/>
              </a:rPr>
              <a:t>columns </a:t>
            </a:r>
            <a:r>
              <a:rPr lang="en-US" sz="3200">
                <a:latin typeface="roboto"/>
                <a:ea typeface="+mj-ea"/>
                <a:cs typeface="Calibri Light"/>
              </a:rPr>
              <a:t>and </a:t>
            </a:r>
            <a:r>
              <a:rPr lang="en-US" sz="3200" b="1">
                <a:latin typeface="roboto"/>
                <a:ea typeface="+mj-ea"/>
                <a:cs typeface="Calibri Light"/>
              </a:rPr>
              <a:t>index</a:t>
            </a:r>
            <a:endParaRPr lang="en-US" b="1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0DC096E-151F-4841-AB47-D036E9E4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4" y="1698662"/>
            <a:ext cx="4685440" cy="1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From a NumPy Structured array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Given a NumPy Structured array, a DataFrame can be created directly from it</a:t>
            </a:r>
            <a:endParaRPr lang="en-US" b="1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FAE6C97-2EF4-45A9-B00D-FBDED8C2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19" y="1652887"/>
            <a:ext cx="5458899" cy="578707"/>
          </a:xfrm>
          <a:prstGeom prst="rect">
            <a:avLst/>
          </a:prstGeom>
        </p:spPr>
      </p:pic>
      <p:pic>
        <p:nvPicPr>
          <p:cNvPr id="6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6501D83-2C9B-403D-9AE2-0C04C2A73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67" y="3705087"/>
            <a:ext cx="1860885" cy="3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Pandas Objects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Index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2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Index Object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Immutable Array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Ordered Set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Index is created using a </a:t>
            </a:r>
            <a:r>
              <a:rPr lang="en-US" sz="3200">
                <a:latin typeface="roboto"/>
                <a:ea typeface="+mj-ea"/>
                <a:cs typeface="Calibri Light"/>
              </a:rPr>
              <a:t>list of integers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DEA16669-E8E9-409A-96C8-AD90E246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1" y="1703424"/>
            <a:ext cx="4209906" cy="6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Index as Immutable Array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Index object operates like an array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Familiarity with NumPy arrays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Immutable indices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FFC1A8E-7925-4E9D-AC6B-5186A000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81" y="2176856"/>
            <a:ext cx="909531" cy="361521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4B960130-7D3F-46EF-A7FC-557A14875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32" y="2178790"/>
            <a:ext cx="1103468" cy="363383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BF1E6B49-B872-4279-930B-B81EE80B0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98" y="3302369"/>
            <a:ext cx="5567756" cy="356390"/>
          </a:xfrm>
          <a:prstGeom prst="rect">
            <a:avLst/>
          </a:prstGeom>
        </p:spPr>
      </p:pic>
      <p:pic>
        <p:nvPicPr>
          <p:cNvPr id="11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26F6918-E84B-4720-8312-D009FBC0D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80" y="4541206"/>
            <a:ext cx="1343527" cy="416809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044ECFBD-B6EF-4D32-9A8A-FF6E809A1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98" y="5409882"/>
            <a:ext cx="5567756" cy="369605"/>
          </a:xfrm>
          <a:prstGeom prst="rect">
            <a:avLst/>
          </a:prstGeom>
        </p:spPr>
      </p:pic>
      <p:pic>
        <p:nvPicPr>
          <p:cNvPr id="13" name="Picture 13" descr="A picture containing arrow&#10;&#10;Description automatically generated">
            <a:extLst>
              <a:ext uri="{FF2B5EF4-FFF2-40B4-BE49-F238E27FC236}">
                <a16:creationId xmlns:a16="http://schemas.microsoft.com/office/drawing/2014/main" id="{3ABF8A26-62A2-4A6D-B360-10A908AA2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844" y="1583594"/>
            <a:ext cx="4645335" cy="4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Index as Ordered 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Index objects are used as joins on datasets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Set operations: 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  Union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  Intersection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  Difference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  Symmetric Difference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163D877-AE5E-4DD5-A91F-E221307F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29" y="1477008"/>
            <a:ext cx="4731275" cy="821607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010E5A17-0CC8-424F-B03F-4037D2FF3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45" y="2415626"/>
            <a:ext cx="1644889" cy="456914"/>
          </a:xfrm>
          <a:prstGeom prst="rect">
            <a:avLst/>
          </a:prstGeom>
        </p:spPr>
      </p:pic>
      <p:pic>
        <p:nvPicPr>
          <p:cNvPr id="14" name="Picture 14" descr="Text, icon&#10;&#10;Description automatically generated">
            <a:extLst>
              <a:ext uri="{FF2B5EF4-FFF2-40B4-BE49-F238E27FC236}">
                <a16:creationId xmlns:a16="http://schemas.microsoft.com/office/drawing/2014/main" id="{4AA485E7-03A4-4878-AA79-53E5752E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483" y="3723774"/>
            <a:ext cx="1688719" cy="424543"/>
          </a:xfrm>
          <a:prstGeom prst="rect">
            <a:avLst/>
          </a:prstGeom>
        </p:spPr>
      </p:pic>
      <p:pic>
        <p:nvPicPr>
          <p:cNvPr id="15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0CB80082-0703-47D9-899F-0C9C54365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302" y="5085419"/>
            <a:ext cx="1623834" cy="4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8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Indexing and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6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Installing and Running Pandas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Pandas Objects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Data Indexing and Selection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Missing Data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Combining Datasets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Aggregation and Grouping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Pivot Tables</a:t>
            </a:r>
          </a:p>
          <a:p>
            <a:pPr marL="0" indent="0">
              <a:buNone/>
            </a:pPr>
            <a:r>
              <a:rPr lang="en-US" sz="2200">
                <a:latin typeface="roboto"/>
                <a:ea typeface="+mj-ea"/>
                <a:cs typeface="Calibri Light"/>
              </a:rPr>
              <a:t>Strings</a:t>
            </a:r>
          </a:p>
          <a:p>
            <a:pPr marL="0" indent="0">
              <a:buNone/>
            </a:pPr>
            <a:r>
              <a:rPr lang="en-US" sz="2200">
                <a:latin typeface="roboto"/>
                <a:ea typeface="+mj-ea"/>
                <a:cs typeface="Calibri Light"/>
              </a:rPr>
              <a:t>Files</a:t>
            </a:r>
            <a:endParaRPr lang="en-US" sz="2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200">
                <a:latin typeface="roboto"/>
                <a:ea typeface="+mj-ea"/>
                <a:cs typeface="Calibri Light"/>
              </a:rPr>
              <a:t>Task: Covid Data Analysis</a:t>
            </a:r>
            <a:endParaRPr lang="en-US" sz="2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Data Selection</a:t>
            </a:r>
            <a:endParaRPr lang="en-US" dirty="0">
              <a:ea typeface="+mj-ea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-  Series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  -  Dictionary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  - 1D array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- 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DataFrame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  - Dictionary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  - 2D array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Series as a Dictionary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Mapping from a collection of keys to collection of values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Python-like expressions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Mutability possible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E82D60A-C428-4FEC-85F4-6410DA01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89" y="1447917"/>
            <a:ext cx="4614958" cy="1159641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2897F6A-4F89-4246-B46C-79B96284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886" y="2608380"/>
            <a:ext cx="1238378" cy="424087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530FA7B-5106-4BE6-84BB-AC13BAFC3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2" y="4057777"/>
            <a:ext cx="1449718" cy="471009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DB8003C-9C90-4F02-8B60-B7EC33A46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315" y="5491322"/>
            <a:ext cx="1419034" cy="38598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C71D23F-D04A-4B62-A6F2-223CE95C0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39" y="5453632"/>
            <a:ext cx="2068140" cy="415341"/>
          </a:xfrm>
          <a:prstGeom prst="rect">
            <a:avLst/>
          </a:prstGeom>
        </p:spPr>
      </p:pic>
      <p:pic>
        <p:nvPicPr>
          <p:cNvPr id="13" name="Picture 15" descr="Chart&#10;&#10;Description automatically generated">
            <a:extLst>
              <a:ext uri="{FF2B5EF4-FFF2-40B4-BE49-F238E27FC236}">
                <a16:creationId xmlns:a16="http://schemas.microsoft.com/office/drawing/2014/main" id="{247FB348-B855-4CE9-8908-60EF4D9CC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547" y="3660094"/>
            <a:ext cx="2037456" cy="6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2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Series as a 1D 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Array-style item selection like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- Slicing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  -  Explicit index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  -  Implicit index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- Masking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- Fancy Indexing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C9899BA4-6534-416B-8F4E-091BE7006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8" y="1371792"/>
            <a:ext cx="1344752" cy="1219840"/>
          </a:xfrm>
          <a:prstGeom prst="rect">
            <a:avLst/>
          </a:prstGeom>
        </p:spPr>
      </p:pic>
      <p:pic>
        <p:nvPicPr>
          <p:cNvPr id="6" name="Picture 13" descr="Icon&#10;&#10;Description automatically generated">
            <a:extLst>
              <a:ext uri="{FF2B5EF4-FFF2-40B4-BE49-F238E27FC236}">
                <a16:creationId xmlns:a16="http://schemas.microsoft.com/office/drawing/2014/main" id="{1EC1FC32-2B85-44E4-98EB-617251EF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795" y="1351911"/>
            <a:ext cx="1694428" cy="339066"/>
          </a:xfrm>
          <a:prstGeom prst="rect">
            <a:avLst/>
          </a:prstGeom>
        </p:spPr>
      </p:pic>
      <p:pic>
        <p:nvPicPr>
          <p:cNvPr id="14" name="Picture 14" descr="Text, icon&#10;&#10;Description automatically generated">
            <a:extLst>
              <a:ext uri="{FF2B5EF4-FFF2-40B4-BE49-F238E27FC236}">
                <a16:creationId xmlns:a16="http://schemas.microsoft.com/office/drawing/2014/main" id="{A8B5A8BA-92B3-41D3-AB31-54B2C19B8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656" y="1381190"/>
            <a:ext cx="1175603" cy="331649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08891A1B-CB5F-42A4-B714-DC81FB7EE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39" y="3107835"/>
            <a:ext cx="3234153" cy="361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72A06080-1A9B-4B2A-8CBE-F1356A9A2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38" y="4693894"/>
            <a:ext cx="2068140" cy="421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5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Series as a 1D 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Explicit and Implicit indexing confusion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loc  - Explicit indexing</a:t>
            </a:r>
          </a:p>
          <a:p>
            <a:pPr marL="0" indent="0">
              <a:buNone/>
            </a:pPr>
            <a:r>
              <a:rPr lang="en-US" sz="3200" dirty="0" err="1">
                <a:latin typeface="roboto"/>
                <a:ea typeface="+mj-ea"/>
                <a:cs typeface="Calibri Light"/>
              </a:rPr>
              <a:t>iloc</a:t>
            </a:r>
            <a:r>
              <a:rPr lang="en-US" sz="3200" dirty="0">
                <a:latin typeface="roboto"/>
                <a:ea typeface="+mj-ea"/>
                <a:cs typeface="Calibri Light"/>
              </a:rPr>
              <a:t>  - Implicit indexing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A3198292-6A1A-46C2-89DB-979D0419E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69" y="1389074"/>
            <a:ext cx="5039428" cy="535784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BB3E9234-DC60-4EF9-8F84-62329AD34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57" y="2948212"/>
            <a:ext cx="1390267" cy="378571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2A05D6C-D750-4D14-AC32-7410CA908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672" y="2925454"/>
            <a:ext cx="1722427" cy="429201"/>
          </a:xfrm>
          <a:prstGeom prst="rect">
            <a:avLst/>
          </a:prstGeom>
        </p:spPr>
      </p:pic>
      <p:pic>
        <p:nvPicPr>
          <p:cNvPr id="13" name="Picture 16" descr="Icon&#10;&#10;Description automatically generated">
            <a:extLst>
              <a:ext uri="{FF2B5EF4-FFF2-40B4-BE49-F238E27FC236}">
                <a16:creationId xmlns:a16="http://schemas.microsoft.com/office/drawing/2014/main" id="{C5BC5DC1-DED0-4C4A-AA57-E75780C71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93" y="4594246"/>
            <a:ext cx="1568621" cy="369749"/>
          </a:xfrm>
          <a:prstGeom prst="rect">
            <a:avLst/>
          </a:prstGeom>
        </p:spPr>
      </p:pic>
      <p:pic>
        <p:nvPicPr>
          <p:cNvPr id="17" name="Picture 17" descr="Logo&#10;&#10;Description automatically generated">
            <a:extLst>
              <a:ext uri="{FF2B5EF4-FFF2-40B4-BE49-F238E27FC236}">
                <a16:creationId xmlns:a16="http://schemas.microsoft.com/office/drawing/2014/main" id="{3FED12CF-9F39-42E9-AB0E-259D56E77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271" y="4593351"/>
            <a:ext cx="1803230" cy="4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9" y="162598"/>
            <a:ext cx="11652142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</a:t>
            </a:r>
            <a:r>
              <a:rPr lang="en-US" sz="4800" dirty="0" err="1">
                <a:latin typeface="roboto"/>
                <a:cs typeface="Calibri Light"/>
              </a:rPr>
              <a:t>DataFrame</a:t>
            </a:r>
            <a:r>
              <a:rPr lang="en-US" sz="4800" dirty="0">
                <a:latin typeface="roboto"/>
                <a:cs typeface="Calibri Light"/>
              </a:rPr>
              <a:t> as a Dictionary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Mapping from a collection of keys to collection of values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73006C-5551-49A0-8448-D1060E9BC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07" y="1271926"/>
            <a:ext cx="5105911" cy="1628987"/>
          </a:xfrm>
          <a:prstGeom prst="rect">
            <a:avLst/>
          </a:prstGeom>
        </p:spPr>
      </p:pic>
      <p:pic>
        <p:nvPicPr>
          <p:cNvPr id="6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DA6988F9-FB33-47C5-A424-2D9286CB8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69" y="2728305"/>
            <a:ext cx="1255766" cy="306974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2B205393-6A8D-40AC-B17D-11A6436C6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094" y="2728305"/>
            <a:ext cx="1095184" cy="337659"/>
          </a:xfrm>
          <a:prstGeom prst="rect">
            <a:avLst/>
          </a:prstGeom>
        </p:spPr>
      </p:pic>
      <p:pic>
        <p:nvPicPr>
          <p:cNvPr id="15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03D2E4AA-3218-46EE-A5AE-A962AD6F8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971" y="4652899"/>
            <a:ext cx="2502838" cy="324040"/>
          </a:xfrm>
          <a:prstGeom prst="rect">
            <a:avLst/>
          </a:prstGeom>
        </p:spPr>
      </p:pic>
      <p:pic>
        <p:nvPicPr>
          <p:cNvPr id="16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F12ECEB4-F479-4EA6-9C8E-5B1CC6B59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085" y="5538488"/>
            <a:ext cx="2313617" cy="307000"/>
          </a:xfrm>
          <a:prstGeom prst="rect">
            <a:avLst/>
          </a:prstGeom>
        </p:spPr>
      </p:pic>
      <p:pic>
        <p:nvPicPr>
          <p:cNvPr id="17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81EFD0BB-776B-43C7-ABF2-E6B0E9839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57" y="4600348"/>
            <a:ext cx="3950126" cy="4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0" y="227174"/>
            <a:ext cx="11238854" cy="13126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</a:t>
            </a:r>
            <a:r>
              <a:rPr lang="en-US" sz="4800" dirty="0" err="1">
                <a:latin typeface="roboto"/>
                <a:cs typeface="Calibri Light"/>
              </a:rPr>
              <a:t>DataFrame</a:t>
            </a:r>
            <a:r>
              <a:rPr lang="en-US" sz="4800" dirty="0">
                <a:latin typeface="roboto"/>
                <a:cs typeface="Calibri Light"/>
              </a:rPr>
              <a:t> as a 2D array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8603EA9-8662-4319-8EC5-8165BEB3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339" y="1362909"/>
            <a:ext cx="930382" cy="350699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CB1F05A-22A9-498A-B476-BA1AF3B58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16" y="3066571"/>
            <a:ext cx="2088596" cy="376493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95390B77-F108-4654-AB48-54996F35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038" y="3110122"/>
            <a:ext cx="3280179" cy="381443"/>
          </a:xfrm>
          <a:prstGeom prst="rect">
            <a:avLst/>
          </a:prstGeom>
        </p:spPr>
      </p:pic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6A551802-B40E-4389-B092-CB1F8F7C1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25" y="4754607"/>
            <a:ext cx="5126367" cy="370955"/>
          </a:xfrm>
          <a:prstGeom prst="rect">
            <a:avLst/>
          </a:prstGeom>
        </p:spPr>
      </p:pic>
      <p:pic>
        <p:nvPicPr>
          <p:cNvPr id="13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9FC7B8C1-F27E-4E2B-A324-4C98E419A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924" y="3681196"/>
            <a:ext cx="2385214" cy="549111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BA8D5E58-E2EE-44BD-84DA-AED357208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24" y="1286462"/>
            <a:ext cx="4441079" cy="16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Data Selection in </a:t>
            </a:r>
            <a:r>
              <a:rPr lang="en-US" sz="4800" dirty="0" err="1">
                <a:latin typeface="roboto"/>
                <a:cs typeface="Calibri Light"/>
              </a:rPr>
              <a:t>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Indexing  --&gt; Columns</a:t>
            </a:r>
            <a:endParaRPr lang="en-US" dirty="0">
              <a:ea typeface="+mj-ea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Slicing  --&gt; Rows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3275887-36D5-4555-8270-B08C75D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45" y="3129698"/>
            <a:ext cx="3152327" cy="388926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FB890C27-69F5-4456-957C-3D05FA599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869" y="2973078"/>
            <a:ext cx="1159366" cy="349293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4BC7C380-5D1B-49F3-961C-057CF93E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515" y="4580653"/>
            <a:ext cx="2743200" cy="386707"/>
          </a:xfrm>
          <a:prstGeom prst="rect">
            <a:avLst/>
          </a:prstGeom>
        </p:spPr>
      </p:pic>
      <p:pic>
        <p:nvPicPr>
          <p:cNvPr id="10" name="Picture 13" descr="Text&#10;&#10;Description automatically generated">
            <a:extLst>
              <a:ext uri="{FF2B5EF4-FFF2-40B4-BE49-F238E27FC236}">
                <a16:creationId xmlns:a16="http://schemas.microsoft.com/office/drawing/2014/main" id="{6785AD2C-CC1B-4BF1-BA62-F58F4AD5E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22" y="1411569"/>
            <a:ext cx="4584273" cy="17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5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Missing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7" y="1653745"/>
            <a:ext cx="10995056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Real-world data is not clean and comes with enormous missing values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 err="1">
                <a:latin typeface="roboto"/>
                <a:ea typeface="+mj-ea"/>
                <a:cs typeface="Calibri Light"/>
              </a:rPr>
              <a:t>NaN</a:t>
            </a:r>
            <a:r>
              <a:rPr lang="en-US" sz="3200" dirty="0">
                <a:latin typeface="roboto"/>
                <a:ea typeface="+mj-ea"/>
                <a:cs typeface="Calibri Light"/>
              </a:rPr>
              <a:t>, None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2 Strategies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-  </a:t>
            </a:r>
            <a:r>
              <a:rPr lang="en-US" sz="3200" b="1" dirty="0">
                <a:latin typeface="roboto"/>
                <a:ea typeface="+mj-ea"/>
                <a:cs typeface="Calibri Light"/>
              </a:rPr>
              <a:t>Mask </a:t>
            </a:r>
            <a:r>
              <a:rPr lang="en-US" sz="3200">
                <a:latin typeface="roboto"/>
                <a:ea typeface="+mj-ea"/>
                <a:cs typeface="Calibri Light"/>
              </a:rPr>
              <a:t>(globally indicate missing value)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    -  </a:t>
            </a:r>
            <a:r>
              <a:rPr lang="en-US" sz="3200" b="1" dirty="0">
                <a:latin typeface="roboto"/>
                <a:ea typeface="+mj-ea"/>
                <a:cs typeface="Calibri Light"/>
              </a:rPr>
              <a:t>Sentinel value </a:t>
            </a:r>
            <a:r>
              <a:rPr lang="en-US" sz="3200" dirty="0">
                <a:latin typeface="roboto"/>
                <a:ea typeface="+mj-ea"/>
                <a:cs typeface="Calibri Light"/>
              </a:rPr>
              <a:t>(choose a value to indicate missing value)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Missing Data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6EAE3AB-F8D5-4931-B632-6A342E028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439311"/>
            <a:ext cx="3315978" cy="506908"/>
          </a:xfrm>
          <a:prstGeom prst="rect">
            <a:avLst/>
          </a:prstGeom>
        </p:spPr>
      </p:pic>
      <p:pic>
        <p:nvPicPr>
          <p:cNvPr id="6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3FEB741-3BE8-498B-B7A7-2FFE0D585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454" y="3621729"/>
            <a:ext cx="3454059" cy="504396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58B41741-C165-4FF1-8358-26933AD9B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861" y="2626726"/>
            <a:ext cx="1287474" cy="351594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1CCDD44-E294-4D31-8311-507B61203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15" y="3013809"/>
            <a:ext cx="5954851" cy="329202"/>
          </a:xfrm>
          <a:prstGeom prst="rect">
            <a:avLst/>
          </a:prstGeom>
        </p:spPr>
      </p:pic>
      <p:pic>
        <p:nvPicPr>
          <p:cNvPr id="10" name="Picture 16" descr="Icon&#10;&#10;Description automatically generated">
            <a:extLst>
              <a:ext uri="{FF2B5EF4-FFF2-40B4-BE49-F238E27FC236}">
                <a16:creationId xmlns:a16="http://schemas.microsoft.com/office/drawing/2014/main" id="{2C4CE18E-1E72-4E68-84F4-D24E52B90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031" y="5098395"/>
            <a:ext cx="3679079" cy="2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Installing and Running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Missing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54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isnull()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notnull()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dropna()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fillna()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6408196-C551-47FB-8441-7D07E8FF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72" y="1410860"/>
            <a:ext cx="5136595" cy="2021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F31F1DA-4B28-42A8-8882-68BC6BBB7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70" y="3827632"/>
            <a:ext cx="5064998" cy="22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Detecting null values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28F92310-A5D6-45D8-ABD5-DEED51D0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04" y="1515682"/>
            <a:ext cx="5545723" cy="451334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62E6E0AE-CE4E-4B9D-82D1-D78C5EA05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89" y="3049087"/>
            <a:ext cx="1772163" cy="376271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E1F3A56E-8173-402C-938F-05ACA5D05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776" y="4749174"/>
            <a:ext cx="2518180" cy="3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3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Dropping null values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Drop full row or full column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8600439-4C96-4E22-AAC5-141602E6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97" y="1458959"/>
            <a:ext cx="4251857" cy="1035276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4F97ED1E-B3AF-41D8-9A63-EC298ED0E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341" y="4101887"/>
            <a:ext cx="1356259" cy="311194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22E836EF-C660-4C1A-9467-9EEFED65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360" y="4104096"/>
            <a:ext cx="2743200" cy="3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5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Filling null values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Zero fill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Forward fill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Backward fill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E9B5DB8D-53F7-4BAC-A7DF-5767C91B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66" y="1393834"/>
            <a:ext cx="6440689" cy="521149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AF0FE5D8-6641-4C3C-8B10-82285D35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89" y="1907939"/>
            <a:ext cx="1614520" cy="300965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25D66E8-4FD0-4713-8BC4-44AA525C0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155967"/>
            <a:ext cx="2937535" cy="310427"/>
          </a:xfrm>
          <a:prstGeom prst="rect">
            <a:avLst/>
          </a:prstGeom>
        </p:spPr>
      </p:pic>
      <p:pic>
        <p:nvPicPr>
          <p:cNvPr id="9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DCBED9AD-BD83-4DAC-B824-32319B4B9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051" y="4164206"/>
            <a:ext cx="3039817" cy="293948"/>
          </a:xfrm>
          <a:prstGeom prst="rect">
            <a:avLst/>
          </a:prstGeom>
        </p:spPr>
      </p:pic>
      <p:pic>
        <p:nvPicPr>
          <p:cNvPr id="13" name="Picture 13" descr="Calendar&#10;&#10;Description automatically generated">
            <a:extLst>
              <a:ext uri="{FF2B5EF4-FFF2-40B4-BE49-F238E27FC236}">
                <a16:creationId xmlns:a16="http://schemas.microsoft.com/office/drawing/2014/main" id="{534DA53D-270A-4EAF-B389-31814E7EF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689" y="3427380"/>
            <a:ext cx="2221563" cy="1476099"/>
          </a:xfrm>
          <a:prstGeom prst="rect">
            <a:avLst/>
          </a:prstGeom>
        </p:spPr>
      </p:pic>
      <p:pic>
        <p:nvPicPr>
          <p:cNvPr id="14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36DD850-7B76-4631-8AE2-9ACA894C05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689" y="4956786"/>
            <a:ext cx="3438716" cy="3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8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Concat and Append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93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Concat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Concatenation of NumPy arrays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87E2527D-0A4F-4B45-9B63-EF5BD24D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1" y="1450137"/>
            <a:ext cx="4492220" cy="1917200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D0479987-2098-489A-8536-A6B714CEE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27" y="2069496"/>
            <a:ext cx="2743200" cy="1092727"/>
          </a:xfrm>
          <a:prstGeom prst="rect">
            <a:avLst/>
          </a:prstGeom>
        </p:spPr>
      </p:pic>
      <p:pic>
        <p:nvPicPr>
          <p:cNvPr id="10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3B568767-26C7-4C98-94F2-2DA3F21C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065" y="4084756"/>
            <a:ext cx="3321092" cy="8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1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Concat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7DD7A0-A9B8-4FA7-99CD-0A72285E9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87" y="1541450"/>
            <a:ext cx="7058025" cy="809625"/>
          </a:xfrm>
          <a:prstGeom prst="rect">
            <a:avLst/>
          </a:prstGeom>
        </p:spPr>
      </p:pic>
      <p:pic>
        <p:nvPicPr>
          <p:cNvPr id="8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6C9129D1-E581-4494-99DD-7B4592EF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7" y="2495038"/>
            <a:ext cx="4568931" cy="720128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28879EC-5029-45A3-AC9A-8CDAECA16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020" y="2407779"/>
            <a:ext cx="4579159" cy="7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Duplicate Indices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C5FA87-9A0D-4953-B367-A8C420D99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08" y="1430028"/>
            <a:ext cx="2743200" cy="571500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BE3584A-36A3-40DF-84EC-107154F3B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64" y="1371478"/>
            <a:ext cx="4517790" cy="596548"/>
          </a:xfrm>
          <a:prstGeom prst="rect">
            <a:avLst/>
          </a:prstGeom>
        </p:spPr>
      </p:pic>
      <p:pic>
        <p:nvPicPr>
          <p:cNvPr id="10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8559EA8-10EC-42A5-B4FC-371D092D8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943" y="2262718"/>
            <a:ext cx="4287656" cy="144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8CF4AA-9659-476A-9FCA-D08681066E75}"/>
              </a:ext>
            </a:extLst>
          </p:cNvPr>
          <p:cNvGrpSpPr/>
          <p:nvPr/>
        </p:nvGrpSpPr>
        <p:grpSpPr>
          <a:xfrm>
            <a:off x="581983" y="3710334"/>
            <a:ext cx="5136597" cy="1042227"/>
            <a:chOff x="581983" y="3710334"/>
            <a:chExt cx="5136597" cy="1042227"/>
          </a:xfrm>
        </p:grpSpPr>
        <p:pic>
          <p:nvPicPr>
            <p:cNvPr id="12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3CB6576-3105-473B-B36A-ECADC32D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983" y="3711265"/>
              <a:ext cx="2743200" cy="1041296"/>
            </a:xfrm>
            <a:prstGeom prst="rect">
              <a:avLst/>
            </a:prstGeom>
          </p:spPr>
        </p:pic>
        <p:pic>
          <p:nvPicPr>
            <p:cNvPr id="13" name="Picture 13" descr="Logo&#10;&#10;Description automatically generated">
              <a:extLst>
                <a:ext uri="{FF2B5EF4-FFF2-40B4-BE49-F238E27FC236}">
                  <a16:creationId xmlns:a16="http://schemas.microsoft.com/office/drawing/2014/main" id="{27F052AC-C696-491C-9CF5-956848A4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7742" y="3710334"/>
              <a:ext cx="1740838" cy="291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4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Merge and Join</a:t>
            </a:r>
            <a:endParaRPr lang="en-US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7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Merge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7" y="1653745"/>
            <a:ext cx="1099505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pd.merge()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Categories of join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-  One-to-one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- Many-to-one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- Many-to-many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Installing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891" y="364647"/>
            <a:ext cx="53935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Conda / </a:t>
            </a:r>
            <a:r>
              <a:rPr lang="en-US" sz="3200" dirty="0" err="1">
                <a:latin typeface="roboto"/>
                <a:ea typeface="+mj-ea"/>
                <a:cs typeface="Calibri Light"/>
              </a:rPr>
              <a:t>Miniconda</a:t>
            </a:r>
            <a:r>
              <a:rPr lang="en-US" sz="3200" dirty="0">
                <a:latin typeface="roboto"/>
                <a:ea typeface="+mj-ea"/>
                <a:cs typeface="Calibri Light"/>
              </a:rPr>
              <a:t>: 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>
              <a:buNone/>
            </a:pPr>
            <a:r>
              <a:rPr lang="en-US" sz="3200" dirty="0" err="1">
                <a:ea typeface="+mn-lt"/>
                <a:cs typeface="+mn-lt"/>
              </a:rPr>
              <a:t>conda</a:t>
            </a:r>
            <a:r>
              <a:rPr lang="en-US" sz="3200" dirty="0">
                <a:ea typeface="+mn-lt"/>
                <a:cs typeface="+mn-lt"/>
              </a:rPr>
              <a:t> search pandas</a:t>
            </a:r>
          </a:p>
          <a:p>
            <a:pPr>
              <a:buNone/>
            </a:pPr>
            <a:r>
              <a:rPr lang="en-US" sz="3200" dirty="0" err="1">
                <a:ea typeface="+mn-lt"/>
                <a:cs typeface="+mn-lt"/>
              </a:rPr>
              <a:t>conda</a:t>
            </a:r>
            <a:r>
              <a:rPr lang="en-US" sz="3200" dirty="0">
                <a:ea typeface="+mn-lt"/>
                <a:cs typeface="+mn-lt"/>
              </a:rPr>
              <a:t> install pandas</a:t>
            </a:r>
            <a:endParaRPr lang="en-US"/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Virtual environment:</a:t>
            </a:r>
            <a:endParaRPr lang="en-US" dirty="0">
              <a:ea typeface="+mj-ea"/>
            </a:endParaRPr>
          </a:p>
          <a:p>
            <a:pPr>
              <a:buNone/>
            </a:pPr>
            <a:r>
              <a:rPr lang="en-US" sz="3200" dirty="0">
                <a:ea typeface="+mn-lt"/>
                <a:cs typeface="+mn-lt"/>
              </a:rPr>
              <a:t>pip install pandas</a:t>
            </a: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857361C-9578-4D9D-8D05-C37DAFE8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4" y="1714517"/>
            <a:ext cx="5642237" cy="999733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8E18687-2590-4702-8D79-38BF760C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42" y="3773607"/>
            <a:ext cx="8145951" cy="25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One-to-one joins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Simplest join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Column-wise concatenation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33622A32-BA0F-4D7D-82BB-16C66107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75" y="1490354"/>
            <a:ext cx="6200327" cy="2158956"/>
          </a:xfrm>
          <a:prstGeom prst="rect">
            <a:avLst/>
          </a:prstGeom>
        </p:spPr>
      </p:pic>
      <p:pic>
        <p:nvPicPr>
          <p:cNvPr id="8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AE2CE4-70C5-49D5-B2D8-B8FCA2B03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75" y="3913734"/>
            <a:ext cx="2344301" cy="4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Many-to-one joins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One of the two key </a:t>
            </a:r>
            <a:r>
              <a:rPr lang="en-US" sz="3200">
                <a:latin typeface="roboto"/>
                <a:ea typeface="+mj-ea"/>
                <a:cs typeface="Calibri Light"/>
              </a:rPr>
              <a:t>columns has duplicate entries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0D59A35-7EB8-4F00-9626-1FCFCA75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8" y="1502835"/>
            <a:ext cx="5852569" cy="732733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12AAE8EA-D809-4AF7-BC28-470F249B9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9" y="2325272"/>
            <a:ext cx="5586636" cy="1286919"/>
          </a:xfrm>
          <a:prstGeom prst="rect">
            <a:avLst/>
          </a:prstGeom>
        </p:spPr>
      </p:pic>
      <p:pic>
        <p:nvPicPr>
          <p:cNvPr id="10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D3430E-64C9-44DF-97FD-BBFB6880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25" y="3735457"/>
            <a:ext cx="1802207" cy="2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Many-to-many joins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 both the key columns </a:t>
            </a:r>
            <a:r>
              <a:rPr lang="en-US" sz="3200" dirty="0">
                <a:latin typeface="roboto"/>
                <a:ea typeface="+mj-ea"/>
                <a:cs typeface="Calibri Light"/>
              </a:rPr>
              <a:t>has duplicate entries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220989-BFCC-40A9-ADDA-B8988DA931B7}"/>
              </a:ext>
            </a:extLst>
          </p:cNvPr>
          <p:cNvGrpSpPr/>
          <p:nvPr/>
        </p:nvGrpSpPr>
        <p:grpSpPr>
          <a:xfrm>
            <a:off x="459245" y="1544002"/>
            <a:ext cx="6067360" cy="2554654"/>
            <a:chOff x="459245" y="1544002"/>
            <a:chExt cx="6067360" cy="2554654"/>
          </a:xfrm>
        </p:grpSpPr>
        <p:pic>
          <p:nvPicPr>
            <p:cNvPr id="6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4288DEC-6CDB-4003-8BEA-488DC07A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12" y="1544002"/>
              <a:ext cx="5801428" cy="466291"/>
            </a:xfrm>
            <a:prstGeom prst="rect">
              <a:avLst/>
            </a:prstGeom>
          </p:spPr>
        </p:pic>
        <p:pic>
          <p:nvPicPr>
            <p:cNvPr id="8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09E58938-E1FB-47FC-8FB5-109177474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245" y="1976884"/>
              <a:ext cx="6067360" cy="2121772"/>
            </a:xfrm>
            <a:prstGeom prst="rect">
              <a:avLst/>
            </a:prstGeom>
          </p:spPr>
        </p:pic>
      </p:grpSp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6C06D460-B68F-4A6C-B148-8E563B001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46" y="4158375"/>
            <a:ext cx="1679469" cy="2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roboto"/>
                <a:cs typeface="Calibri Light"/>
              </a:rPr>
              <a:t>on</a:t>
            </a:r>
            <a:r>
              <a:rPr lang="en-US" sz="4800">
                <a:latin typeface="roboto"/>
                <a:cs typeface="Calibri Light"/>
              </a:rPr>
              <a:t> Keyword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28" y="108096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This works only if both left and right dataframe has the same column name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able&#10;&#10;Description automatically generated">
            <a:extLst>
              <a:ext uri="{FF2B5EF4-FFF2-40B4-BE49-F238E27FC236}">
                <a16:creationId xmlns:a16="http://schemas.microsoft.com/office/drawing/2014/main" id="{EE3A09AF-0EF6-4004-AE93-621115E8F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42" y="1503076"/>
            <a:ext cx="5290018" cy="155050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0924A79B-26A5-47A9-86FD-CA1A86EB1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40" y="3134492"/>
            <a:ext cx="3172783" cy="2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roboto"/>
                <a:cs typeface="Calibri Light"/>
              </a:rPr>
              <a:t>left_on</a:t>
            </a:r>
            <a:r>
              <a:rPr lang="en-US" sz="4800">
                <a:latin typeface="roboto"/>
                <a:cs typeface="Calibri Light"/>
              </a:rPr>
              <a:t> &amp; </a:t>
            </a:r>
            <a:r>
              <a:rPr lang="en-US" sz="4800" b="1">
                <a:latin typeface="roboto"/>
                <a:cs typeface="Calibri Light"/>
              </a:rPr>
              <a:t>right_on</a:t>
            </a:r>
            <a:r>
              <a:rPr lang="en-US" sz="4800">
                <a:latin typeface="roboto"/>
                <a:cs typeface="Calibri Light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72" y="150543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Sometimes, the same column name won't be there in different dataframes.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303763-EFCE-4AAB-9B76-EEF186D40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6" y="1451913"/>
            <a:ext cx="5105911" cy="1611919"/>
          </a:xfrm>
          <a:prstGeom prst="rect">
            <a:avLst/>
          </a:prstGeom>
        </p:spPr>
      </p:pic>
      <p:pic>
        <p:nvPicPr>
          <p:cNvPr id="8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265B039-E86D-417A-BB5D-2CF290AC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99" y="3119239"/>
            <a:ext cx="5024085" cy="271765"/>
          </a:xfrm>
          <a:prstGeom prst="rect">
            <a:avLst/>
          </a:prstGeom>
        </p:spPr>
      </p:pic>
      <p:pic>
        <p:nvPicPr>
          <p:cNvPr id="10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B2AB64A-A530-450C-AF30-598B144D7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73" y="4702680"/>
            <a:ext cx="6138958" cy="24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roboto"/>
                <a:cs typeface="Calibri Light"/>
              </a:rPr>
              <a:t>inner</a:t>
            </a:r>
            <a:r>
              <a:rPr lang="en-US" sz="4800">
                <a:latin typeface="roboto"/>
                <a:cs typeface="Calibri Light"/>
              </a:rPr>
              <a:t> join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72" y="150543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intersection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able&#10;&#10;Description automatically generated">
            <a:extLst>
              <a:ext uri="{FF2B5EF4-FFF2-40B4-BE49-F238E27FC236}">
                <a16:creationId xmlns:a16="http://schemas.microsoft.com/office/drawing/2014/main" id="{1B45498E-AC82-48B0-837E-73FE1504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03" y="1454848"/>
            <a:ext cx="4533132" cy="156002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68B5BDE-A69A-4D22-A480-2DD1473CA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27" y="3107849"/>
            <a:ext cx="4016609" cy="3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roboto"/>
                <a:cs typeface="Calibri Light"/>
              </a:rPr>
              <a:t>outer </a:t>
            </a:r>
            <a:r>
              <a:rPr lang="en-US" sz="4800">
                <a:latin typeface="roboto"/>
                <a:cs typeface="Calibri Light"/>
              </a:rPr>
              <a:t>join 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72" y="150543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Returns the join over the union of the input columns, fill all the missing </a:t>
            </a:r>
            <a:r>
              <a:rPr lang="en-US" sz="3200">
                <a:latin typeface="roboto"/>
                <a:ea typeface="+mj-ea"/>
                <a:cs typeface="Calibri Light"/>
              </a:rPr>
              <a:t>values with NaN 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able&#10;&#10;Description automatically generated">
            <a:extLst>
              <a:ext uri="{FF2B5EF4-FFF2-40B4-BE49-F238E27FC236}">
                <a16:creationId xmlns:a16="http://schemas.microsoft.com/office/drawing/2014/main" id="{1B45498E-AC82-48B0-837E-73FE1504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03" y="1454848"/>
            <a:ext cx="4533132" cy="1560020"/>
          </a:xfrm>
          <a:prstGeom prst="rect">
            <a:avLst/>
          </a:prstGeom>
        </p:spPr>
      </p:pic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A25274BF-17C5-4EB3-B1C2-BC317350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24" y="3063208"/>
            <a:ext cx="3776246" cy="3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roboto"/>
                <a:cs typeface="Calibri Light"/>
              </a:rPr>
              <a:t>left </a:t>
            </a:r>
            <a:r>
              <a:rPr lang="en-US" sz="4800">
                <a:latin typeface="roboto"/>
                <a:cs typeface="Calibri Light"/>
              </a:rPr>
              <a:t>join 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72" y="150543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Returns the join over the left entries, fill missing values with NaN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able&#10;&#10;Description automatically generated">
            <a:extLst>
              <a:ext uri="{FF2B5EF4-FFF2-40B4-BE49-F238E27FC236}">
                <a16:creationId xmlns:a16="http://schemas.microsoft.com/office/drawing/2014/main" id="{1B45498E-AC82-48B0-837E-73FE1504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03" y="1454848"/>
            <a:ext cx="4533132" cy="156002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8447820A-7BE1-4B54-9DD5-71F5E1889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32" y="3147179"/>
            <a:ext cx="3776246" cy="3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3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Overlapping Column names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72" y="1505437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As the column names have conflicts, the join produces two columns with suffixes _x and _y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4775391F-A977-4285-B753-989F4069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14" y="1423785"/>
            <a:ext cx="4328569" cy="1811371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3273779B-F0E8-4CDB-9013-04F24D1DD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078" y="3363997"/>
            <a:ext cx="3827387" cy="4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Aggregation and Grouping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1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Running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78" y="1653745"/>
            <a:ext cx="5393585" cy="1187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Importing pandas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Checking the version</a:t>
            </a: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endParaRPr lang="en-US" dirty="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87BE10-0D36-4634-8F2C-963537E4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651493"/>
            <a:ext cx="2743200" cy="772946"/>
          </a:xfrm>
          <a:prstGeom prst="rect">
            <a:avLst/>
          </a:prstGeom>
        </p:spPr>
      </p:pic>
      <p:pic>
        <p:nvPicPr>
          <p:cNvPr id="6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6A2B357-CED8-46BD-9142-3EC40B6E4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227" y="3397337"/>
            <a:ext cx="2743200" cy="433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C4F53-9040-4321-BD1D-555ABD20D5CB}"/>
              </a:ext>
            </a:extLst>
          </p:cNvPr>
          <p:cNvSpPr txBox="1"/>
          <p:nvPr/>
        </p:nvSpPr>
        <p:spPr>
          <a:xfrm>
            <a:off x="6442129" y="332309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roboto"/>
                <a:ea typeface="+mj-ea"/>
                <a:cs typeface="Calibri Light"/>
              </a:rPr>
              <a:t>Aliasing​</a:t>
            </a:r>
          </a:p>
        </p:txBody>
      </p:sp>
    </p:spTree>
    <p:extLst>
      <p:ext uri="{BB962C8B-B14F-4D97-AF65-F5344CB8AC3E}">
        <p14:creationId xmlns:p14="http://schemas.microsoft.com/office/powerpoint/2010/main" val="27197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Aggregation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Instant insight for a dataset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sum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median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mean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min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max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describe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groupby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D3B3B23-7D7C-4E21-9115-F3319D643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" y="1609601"/>
            <a:ext cx="4911575" cy="37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Planets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Seaborn (visualization library)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install through pip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import library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load dataset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4616CB-E730-48F3-B069-F24C612D997E}"/>
              </a:ext>
            </a:extLst>
          </p:cNvPr>
          <p:cNvGrpSpPr/>
          <p:nvPr/>
        </p:nvGrpSpPr>
        <p:grpSpPr>
          <a:xfrm>
            <a:off x="349708" y="1492842"/>
            <a:ext cx="4480259" cy="1278282"/>
            <a:chOff x="349708" y="1492842"/>
            <a:chExt cx="4480259" cy="1278282"/>
          </a:xfrm>
        </p:grpSpPr>
        <p:pic>
          <p:nvPicPr>
            <p:cNvPr id="4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163D8CA-4C4E-4108-AFFB-304307D90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708" y="1492842"/>
              <a:ext cx="4480259" cy="966178"/>
            </a:xfrm>
            <a:prstGeom prst="rect">
              <a:avLst/>
            </a:prstGeom>
          </p:spPr>
        </p:pic>
        <p:pic>
          <p:nvPicPr>
            <p:cNvPr id="6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AD04A9C-B410-4086-A6FE-097CD97B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455" y="2369070"/>
              <a:ext cx="1823428" cy="402054"/>
            </a:xfrm>
            <a:prstGeom prst="rect">
              <a:avLst/>
            </a:prstGeom>
          </p:spPr>
        </p:pic>
      </p:grp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02ED2C7B-9688-41A2-8413-381C0146B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90" y="3142171"/>
            <a:ext cx="6451934" cy="14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Groupby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Simple aggregation doesn't give away too much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Need to aggregate </a:t>
            </a:r>
            <a:r>
              <a:rPr lang="en-US" sz="3200">
                <a:latin typeface="roboto"/>
                <a:ea typeface="+mj-ea"/>
                <a:cs typeface="Calibri Light"/>
              </a:rPr>
              <a:t>conditionally on a label or index : Groupby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Groupby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Split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Apply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- Combine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9BFC865-9668-4553-9305-12DCEEEAC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8" y="1565252"/>
            <a:ext cx="5212537" cy="38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Groupby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Groupby on key "key"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Lazy computation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sum() can be replaced </a:t>
            </a:r>
            <a:r>
              <a:rPr lang="en-US" sz="3200">
                <a:latin typeface="roboto"/>
                <a:ea typeface="+mj-ea"/>
                <a:cs typeface="Calibri Light"/>
              </a:rPr>
              <a:t>with any aggregation method in Pandas or NumPy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FCE3B6-4FEF-473B-9C35-FA06A408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8" y="1764853"/>
            <a:ext cx="5974538" cy="761556"/>
          </a:xfrm>
          <a:prstGeom prst="rect">
            <a:avLst/>
          </a:prstGeom>
        </p:spPr>
      </p:pic>
      <p:pic>
        <p:nvPicPr>
          <p:cNvPr id="6" name="Picture 7" descr="Logo&#10;&#10;Description automatically generated">
            <a:extLst>
              <a:ext uri="{FF2B5EF4-FFF2-40B4-BE49-F238E27FC236}">
                <a16:creationId xmlns:a16="http://schemas.microsoft.com/office/drawing/2014/main" id="{EE2088D0-C962-4A3D-8FF9-3700B8203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87" y="3899886"/>
            <a:ext cx="1677546" cy="324407"/>
          </a:xfrm>
          <a:prstGeom prst="rect">
            <a:avLst/>
          </a:prstGeom>
        </p:spPr>
      </p:pic>
      <p:pic>
        <p:nvPicPr>
          <p:cNvPr id="8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FC16C9-5ED3-49CC-9DFF-C461C25F6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87" y="4887283"/>
            <a:ext cx="2170268" cy="2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Column Indexing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Column Indexing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0E4FABF9-6294-44A6-B2C6-FFCBD2BC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8" y="1327611"/>
            <a:ext cx="5848493" cy="1332387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B0D323B-1FA5-4528-847C-974F446C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72" y="2658712"/>
            <a:ext cx="2387982" cy="314502"/>
          </a:xfrm>
          <a:prstGeom prst="rect">
            <a:avLst/>
          </a:prstGeom>
        </p:spPr>
      </p:pic>
      <p:pic>
        <p:nvPicPr>
          <p:cNvPr id="11" name="Picture 11" descr="A picture containing logo, icon&#10;&#10;Description automatically generated">
            <a:extLst>
              <a:ext uri="{FF2B5EF4-FFF2-40B4-BE49-F238E27FC236}">
                <a16:creationId xmlns:a16="http://schemas.microsoft.com/office/drawing/2014/main" id="{B94A4E5B-664E-4C5D-AD13-8122F01F7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182" y="3333260"/>
            <a:ext cx="3957816" cy="306068"/>
          </a:xfrm>
          <a:prstGeom prst="rect">
            <a:avLst/>
          </a:prstGeom>
        </p:spPr>
      </p:pic>
      <p:pic>
        <p:nvPicPr>
          <p:cNvPr id="12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576163B-EAAC-4F2F-86DD-FD44ECF83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761" y="3997332"/>
            <a:ext cx="4633876" cy="295667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8A33037D-C330-436E-92FB-2EF1CD67B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573" y="4242647"/>
            <a:ext cx="3522387" cy="22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Iteration Over Groups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Returns each group as a </a:t>
            </a:r>
            <a:r>
              <a:rPr lang="en-US" sz="3200">
                <a:latin typeface="roboto"/>
                <a:ea typeface="+mj-ea"/>
                <a:cs typeface="Calibri Light"/>
              </a:rPr>
              <a:t>Series or DataFrame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0E4FABF9-6294-44A6-B2C6-FFCBD2BC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8" y="1327611"/>
            <a:ext cx="5848493" cy="1332387"/>
          </a:xfrm>
          <a:prstGeom prst="rect">
            <a:avLst/>
          </a:prstGeom>
        </p:spPr>
      </p:pic>
      <p:pic>
        <p:nvPicPr>
          <p:cNvPr id="4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B115BEE-A4D8-41AB-B0A8-01C919E26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76" y="2896260"/>
            <a:ext cx="6879771" cy="698803"/>
          </a:xfrm>
          <a:prstGeom prst="rect">
            <a:avLst/>
          </a:prstGeom>
        </p:spPr>
      </p:pic>
      <p:pic>
        <p:nvPicPr>
          <p:cNvPr id="6" name="Picture 7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A036C84F-D143-445D-8392-F8F2099D1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3830327"/>
            <a:ext cx="4645334" cy="24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Dispatch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404" y="5194709"/>
            <a:ext cx="8604434" cy="799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Returns each group as a </a:t>
            </a:r>
            <a:r>
              <a:rPr lang="en-US" sz="3200">
                <a:latin typeface="roboto"/>
                <a:ea typeface="+mj-ea"/>
                <a:cs typeface="Calibri Light"/>
              </a:rPr>
              <a:t>Series or DataFrame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68C9BAA4-52F2-4B16-9315-CF0A1AAF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47" y="1367956"/>
            <a:ext cx="4570854" cy="27198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9543A0-3B35-4B76-AA22-DD393CF65AF5}"/>
              </a:ext>
            </a:extLst>
          </p:cNvPr>
          <p:cNvGrpSpPr/>
          <p:nvPr/>
        </p:nvGrpSpPr>
        <p:grpSpPr>
          <a:xfrm>
            <a:off x="444596" y="1716442"/>
            <a:ext cx="10071004" cy="3008949"/>
            <a:chOff x="444596" y="1716442"/>
            <a:chExt cx="10071004" cy="3008949"/>
          </a:xfrm>
        </p:grpSpPr>
        <p:pic>
          <p:nvPicPr>
            <p:cNvPr id="12" name="Picture 12" descr="Table&#10;&#10;Description automatically generated">
              <a:extLst>
                <a:ext uri="{FF2B5EF4-FFF2-40B4-BE49-F238E27FC236}">
                  <a16:creationId xmlns:a16="http://schemas.microsoft.com/office/drawing/2014/main" id="{ED74916B-1633-41E5-9593-44A90D215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9198" y="1716442"/>
              <a:ext cx="5596402" cy="2943850"/>
            </a:xfrm>
            <a:prstGeom prst="rect">
              <a:avLst/>
            </a:prstGeom>
          </p:spPr>
        </p:pic>
        <p:pic>
          <p:nvPicPr>
            <p:cNvPr id="10" name="Picture 10" descr="Text&#10;&#10;Description automatically generated">
              <a:extLst>
                <a:ext uri="{FF2B5EF4-FFF2-40B4-BE49-F238E27FC236}">
                  <a16:creationId xmlns:a16="http://schemas.microsoft.com/office/drawing/2014/main" id="{D561654B-94CD-4745-AD5D-90D9FBC3E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96" y="1785954"/>
              <a:ext cx="7595936" cy="1676151"/>
            </a:xfrm>
            <a:prstGeom prst="rect">
              <a:avLst/>
            </a:prstGeom>
          </p:spPr>
        </p:pic>
        <p:pic>
          <p:nvPicPr>
            <p:cNvPr id="11" name="Picture 11" descr="Text&#10;&#10;Description automatically generated">
              <a:extLst>
                <a:ext uri="{FF2B5EF4-FFF2-40B4-BE49-F238E27FC236}">
                  <a16:creationId xmlns:a16="http://schemas.microsoft.com/office/drawing/2014/main" id="{DCDE7E4E-A800-4B6D-86EE-4C9FCE48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596" y="3375868"/>
              <a:ext cx="7441245" cy="1349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74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Aggregate (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319" y="834452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Input: String, list, function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FEFDAE11-A591-49B1-9AF4-626EDCD87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24" y="1478963"/>
            <a:ext cx="5665154" cy="1453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7535011-4273-4093-83B8-EFE2FB8155BA}"/>
              </a:ext>
            </a:extLst>
          </p:cNvPr>
          <p:cNvGrpSpPr/>
          <p:nvPr/>
        </p:nvGrpSpPr>
        <p:grpSpPr>
          <a:xfrm>
            <a:off x="7984385" y="1546623"/>
            <a:ext cx="1975471" cy="1657225"/>
            <a:chOff x="7984385" y="1546623"/>
            <a:chExt cx="1975471" cy="1657225"/>
          </a:xfrm>
        </p:grpSpPr>
        <p:pic>
          <p:nvPicPr>
            <p:cNvPr id="10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401579C-AB58-41C0-A700-C73E8C37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4385" y="1546623"/>
              <a:ext cx="1975471" cy="945930"/>
            </a:xfrm>
            <a:prstGeom prst="rect">
              <a:avLst/>
            </a:prstGeom>
          </p:spPr>
        </p:pic>
        <p:pic>
          <p:nvPicPr>
            <p:cNvPr id="11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02C7162-D602-416C-B1BF-7F64301B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0114" y="2491101"/>
              <a:ext cx="1969742" cy="712747"/>
            </a:xfrm>
            <a:prstGeom prst="rect">
              <a:avLst/>
            </a:prstGeom>
          </p:spPr>
        </p:pic>
      </p:grpSp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D31FEB89-A656-4AF2-9DCF-E652F4F69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87" y="2656356"/>
            <a:ext cx="4863049" cy="319211"/>
          </a:xfrm>
          <a:prstGeom prst="rect">
            <a:avLst/>
          </a:prstGeom>
        </p:spPr>
      </p:pic>
      <p:pic>
        <p:nvPicPr>
          <p:cNvPr id="13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B0AB92-5605-489E-9BA6-493A5E651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02" y="3746911"/>
            <a:ext cx="4358869" cy="5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Filter ( 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Returns a Boolean value </a:t>
            </a:r>
            <a:r>
              <a:rPr lang="en-US" sz="3200">
                <a:latin typeface="roboto"/>
                <a:ea typeface="+mj-ea"/>
                <a:cs typeface="Calibri Light"/>
              </a:rPr>
              <a:t>specifying whether the group passed the filtering or not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F28AD4-C19C-4D3D-B597-6AA6B1C0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3" y="1438441"/>
            <a:ext cx="4737004" cy="1316982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C48AF25-642B-4EE1-ACDE-C32CCCC72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" y="3276487"/>
            <a:ext cx="5009150" cy="197484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F52F835-1A62-44B4-9F31-6DAA54E09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349621"/>
            <a:ext cx="3875314" cy="3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Transform ( 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Returns a </a:t>
            </a:r>
            <a:r>
              <a:rPr lang="en-US" sz="3200">
                <a:ea typeface="+mn-lt"/>
                <a:cs typeface="+mn-lt"/>
              </a:rPr>
              <a:t>transformed </a:t>
            </a:r>
            <a:r>
              <a:rPr lang="en-US" sz="3200">
                <a:latin typeface="roboto"/>
                <a:ea typeface="+mj-ea"/>
                <a:cs typeface="Calibri Light"/>
              </a:rPr>
              <a:t>version of full data to recombine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Eg: Shifting center with respect to mean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894EB67F-BB1F-4091-B4CE-BF42EFD79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4" y="1712172"/>
            <a:ext cx="5562027" cy="4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Getting Help 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5A4406C-51E9-442B-A85A-BC77AFB4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10" y="1500724"/>
            <a:ext cx="1638300" cy="590550"/>
          </a:xfrm>
          <a:prstGeom prst="rect">
            <a:avLst/>
          </a:prstGeom>
        </p:spPr>
      </p:pic>
      <p:pic>
        <p:nvPicPr>
          <p:cNvPr id="13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E9F453-BA99-4D51-9452-F6EEE2DE4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3" y="2088348"/>
            <a:ext cx="11870011" cy="11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Apply ( 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Input: DataFrame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Output: Pandas object or </a:t>
            </a:r>
            <a:r>
              <a:rPr lang="en-US" sz="3200">
                <a:latin typeface="roboto"/>
                <a:ea typeface="+mj-ea"/>
                <a:cs typeface="Calibri Light"/>
              </a:rPr>
              <a:t>Scalar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0BC4DB-3590-4129-85CC-29531AC54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19" y="1609430"/>
            <a:ext cx="5218267" cy="1427622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210AA09D-4425-436E-A665-AED6525A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29" y="3539182"/>
            <a:ext cx="7373257" cy="22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Pivot Tables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87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Pivot Tables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152564"/>
            <a:ext cx="5026909" cy="4852519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Input: column- wise data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Groups the entries into a two-dimensional table that provides a multidimensional summarization of the data</a:t>
            </a:r>
            <a:br>
              <a:rPr lang="en-US" sz="4600" dirty="0">
                <a:latin typeface="roboto"/>
                <a:ea typeface="+mj-ea"/>
                <a:cs typeface="Calibri Light"/>
              </a:rPr>
            </a:b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 dirty="0">
                <a:latin typeface="roboto"/>
                <a:ea typeface="+mj-ea"/>
                <a:cs typeface="Calibri Light"/>
              </a:rPr>
              <a:t>Pivot tables: multidimensional version of </a:t>
            </a:r>
            <a:r>
              <a:rPr lang="en-US" sz="4600">
                <a:latin typeface="roboto"/>
                <a:ea typeface="+mj-ea"/>
                <a:cs typeface="Calibri Light"/>
              </a:rPr>
              <a:t>GroupBy aggregation</a:t>
            </a:r>
            <a:endParaRPr lang="en-US">
              <a:latin typeface="Calibri" panose="020F0502020204030204"/>
              <a:ea typeface="+mj-ea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 dirty="0">
                <a:latin typeface="roboto"/>
                <a:ea typeface="+mj-ea"/>
                <a:cs typeface="Calibri Light"/>
              </a:rPr>
              <a:t>That is, you split- apply-combine, but both the split and the combine happen across not a one- dimensional index, but across a </a:t>
            </a:r>
            <a:r>
              <a:rPr lang="en-US" sz="4600" b="1">
                <a:latin typeface="roboto"/>
                <a:ea typeface="+mj-ea"/>
                <a:cs typeface="Calibri Light"/>
              </a:rPr>
              <a:t>two-dimensional grid</a:t>
            </a:r>
            <a:endParaRPr lang="en-US" sz="46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61A433A4-D49A-4CD0-93C7-66791317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4" y="1390415"/>
            <a:ext cx="4141154" cy="146459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83BEE1-B4E9-4326-8A5F-60D625CDFB1A}"/>
              </a:ext>
            </a:extLst>
          </p:cNvPr>
          <p:cNvGrpSpPr/>
          <p:nvPr/>
        </p:nvGrpSpPr>
        <p:grpSpPr>
          <a:xfrm>
            <a:off x="541994" y="3058292"/>
            <a:ext cx="5212538" cy="2227323"/>
            <a:chOff x="541994" y="3058292"/>
            <a:chExt cx="5212538" cy="2227323"/>
          </a:xfrm>
        </p:grpSpPr>
        <p:pic>
          <p:nvPicPr>
            <p:cNvPr id="6" name="Picture 7" descr="Calendar&#10;&#10;Description automatically generated">
              <a:extLst>
                <a:ext uri="{FF2B5EF4-FFF2-40B4-BE49-F238E27FC236}">
                  <a16:creationId xmlns:a16="http://schemas.microsoft.com/office/drawing/2014/main" id="{5E6AA82E-B01B-4EC9-8E07-7D771512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994" y="3058292"/>
              <a:ext cx="5212538" cy="993506"/>
            </a:xfrm>
            <a:prstGeom prst="rect">
              <a:avLst/>
            </a:prstGeom>
          </p:spPr>
        </p:pic>
        <p:pic>
          <p:nvPicPr>
            <p:cNvPr id="8" name="Picture 8" descr="A picture containing text, table&#10;&#10;Description automatically generated">
              <a:extLst>
                <a:ext uri="{FF2B5EF4-FFF2-40B4-BE49-F238E27FC236}">
                  <a16:creationId xmlns:a16="http://schemas.microsoft.com/office/drawing/2014/main" id="{C56D8DEA-CCCA-4F5B-B230-09A48AB2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370" y="4202145"/>
              <a:ext cx="3648433" cy="1083470"/>
            </a:xfrm>
            <a:prstGeom prst="rect">
              <a:avLst/>
            </a:prstGeom>
          </p:spPr>
        </p:pic>
      </p:grpSp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4940D7F-1C18-48E1-A8EC-96157848F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52" y="5626601"/>
            <a:ext cx="5940162" cy="3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Pivot Tables by Hand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152564"/>
            <a:ext cx="5026909" cy="4852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Hand computation</a:t>
            </a: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B17563-8B4E-496A-A9A2-5053AB0FABC8}"/>
              </a:ext>
            </a:extLst>
          </p:cNvPr>
          <p:cNvGrpSpPr/>
          <p:nvPr/>
        </p:nvGrpSpPr>
        <p:grpSpPr>
          <a:xfrm>
            <a:off x="444595" y="1557209"/>
            <a:ext cx="5269832" cy="2192947"/>
            <a:chOff x="444595" y="1557209"/>
            <a:chExt cx="5269832" cy="2192947"/>
          </a:xfrm>
        </p:grpSpPr>
        <p:pic>
          <p:nvPicPr>
            <p:cNvPr id="6" name="Picture 7" descr="Calendar&#10;&#10;Description automatically generated">
              <a:extLst>
                <a:ext uri="{FF2B5EF4-FFF2-40B4-BE49-F238E27FC236}">
                  <a16:creationId xmlns:a16="http://schemas.microsoft.com/office/drawing/2014/main" id="{5E6AA82E-B01B-4EC9-8E07-7D771512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95" y="1557209"/>
              <a:ext cx="5212538" cy="993506"/>
            </a:xfrm>
            <a:prstGeom prst="rect">
              <a:avLst/>
            </a:prstGeom>
          </p:spPr>
        </p:pic>
        <p:pic>
          <p:nvPicPr>
            <p:cNvPr id="8" name="Picture 8" descr="A picture containing text, table&#10;&#10;Description automatically generated">
              <a:extLst>
                <a:ext uri="{FF2B5EF4-FFF2-40B4-BE49-F238E27FC236}">
                  <a16:creationId xmlns:a16="http://schemas.microsoft.com/office/drawing/2014/main" id="{C56D8DEA-CCCA-4F5B-B230-09A48AB2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5994" y="2666686"/>
              <a:ext cx="3648433" cy="1083470"/>
            </a:xfrm>
            <a:prstGeom prst="rect">
              <a:avLst/>
            </a:prstGeom>
          </p:spPr>
        </p:pic>
      </p:grp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82D7A7EC-7891-4BD5-9B29-4D029574E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23" y="3755496"/>
            <a:ext cx="3659891" cy="263699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CCC63019-CA12-4D5C-B925-D728C323A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197" y="5035874"/>
            <a:ext cx="6134959" cy="2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Pivot Tables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320" y="957767"/>
            <a:ext cx="2173706" cy="219411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Options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- aggfunc</a:t>
            </a: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- margins</a:t>
            </a: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- fillna</a:t>
            </a: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- dropna</a:t>
            </a: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Calendar&#10;&#10;Description automatically generated">
            <a:extLst>
              <a:ext uri="{FF2B5EF4-FFF2-40B4-BE49-F238E27FC236}">
                <a16:creationId xmlns:a16="http://schemas.microsoft.com/office/drawing/2014/main" id="{5E6AA82E-B01B-4EC9-8E07-7D771512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95" y="1557209"/>
            <a:ext cx="5212538" cy="993506"/>
          </a:xfrm>
          <a:prstGeom prst="rect">
            <a:avLst/>
          </a:prstGeom>
        </p:spPr>
      </p:pic>
      <p:pic>
        <p:nvPicPr>
          <p:cNvPr id="8" name="Picture 8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C56D8DEA-CCCA-4F5B-B230-09A48AB29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550" y="1509363"/>
            <a:ext cx="3419261" cy="1020448"/>
          </a:xfrm>
          <a:prstGeom prst="rect">
            <a:avLst/>
          </a:prstGeom>
        </p:spPr>
      </p:pic>
      <p:pic>
        <p:nvPicPr>
          <p:cNvPr id="4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F6F176-41A1-4AF8-B2E5-1D9861FE0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29" y="2708022"/>
            <a:ext cx="7441245" cy="794542"/>
          </a:xfrm>
          <a:prstGeom prst="rect">
            <a:avLst/>
          </a:prstGeom>
        </p:spPr>
      </p:pic>
      <p:pic>
        <p:nvPicPr>
          <p:cNvPr id="9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79A0B27-1C81-474E-BDEF-D6E437F05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59" y="3564900"/>
            <a:ext cx="5390147" cy="484471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3D436C7-BE98-4527-8264-ED11C1F3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099" y="3683110"/>
            <a:ext cx="6203711" cy="24805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1BA8163-DF68-4604-8B1A-C5F7105AE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14" y="4302266"/>
            <a:ext cx="5595257" cy="1141810"/>
          </a:xfrm>
          <a:prstGeom prst="rect">
            <a:avLst/>
          </a:prstGeom>
        </p:spPr>
      </p:pic>
      <p:pic>
        <p:nvPicPr>
          <p:cNvPr id="11" name="Picture 12" descr="Text, table&#10;&#10;Description automatically generated">
            <a:extLst>
              <a:ext uri="{FF2B5EF4-FFF2-40B4-BE49-F238E27FC236}">
                <a16:creationId xmlns:a16="http://schemas.microsoft.com/office/drawing/2014/main" id="{6E1AF5CD-76AD-4668-BB24-1DFC39F730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0343" y="4156283"/>
            <a:ext cx="4267200" cy="1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US Birth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152564"/>
            <a:ext cx="5026909" cy="75949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4600">
                <a:latin typeface="roboto"/>
                <a:ea typeface="+mj-ea"/>
                <a:cs typeface="Calibri Light"/>
              </a:rPr>
              <a:t>Births Dataset</a:t>
            </a:r>
            <a:endParaRPr lang="en-US">
              <a:ea typeface="+mj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46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2DC283-4460-4AB7-98D8-23A3A53A184E}"/>
              </a:ext>
            </a:extLst>
          </p:cNvPr>
          <p:cNvGrpSpPr/>
          <p:nvPr/>
        </p:nvGrpSpPr>
        <p:grpSpPr>
          <a:xfrm>
            <a:off x="839489" y="1386129"/>
            <a:ext cx="3751990" cy="606865"/>
            <a:chOff x="839489" y="1654643"/>
            <a:chExt cx="3751990" cy="606865"/>
          </a:xfrm>
        </p:grpSpPr>
        <p:pic>
          <p:nvPicPr>
            <p:cNvPr id="4" name="Picture 8" descr="Icon&#10;&#10;Description automatically generated">
              <a:extLst>
                <a:ext uri="{FF2B5EF4-FFF2-40B4-BE49-F238E27FC236}">
                  <a16:creationId xmlns:a16="http://schemas.microsoft.com/office/drawing/2014/main" id="{86265FBE-CB2F-435A-B768-EE24394BF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919" y="1654643"/>
              <a:ext cx="3751560" cy="305916"/>
            </a:xfrm>
            <a:prstGeom prst="rect">
              <a:avLst/>
            </a:prstGeom>
          </p:spPr>
        </p:pic>
        <p:pic>
          <p:nvPicPr>
            <p:cNvPr id="9" name="Picture 11" descr="Icon&#10;&#10;Description automatically generated">
              <a:extLst>
                <a:ext uri="{FF2B5EF4-FFF2-40B4-BE49-F238E27FC236}">
                  <a16:creationId xmlns:a16="http://schemas.microsoft.com/office/drawing/2014/main" id="{2540B12E-BA4E-48F1-9E25-AFC2E50C7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89" y="1961004"/>
              <a:ext cx="1460691" cy="300504"/>
            </a:xfrm>
            <a:prstGeom prst="rect">
              <a:avLst/>
            </a:prstGeom>
          </p:spPr>
        </p:pic>
      </p:grpSp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AA32520-F4EB-4FCE-88D0-8E9C1DAF3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73" y="3528657"/>
            <a:ext cx="7555831" cy="522580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B9B783C6-B65E-4CF0-A6B1-882D601B2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971" y="4121807"/>
            <a:ext cx="3258839" cy="21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56E56-5E9E-4F45-9F46-5CB6EC070A76}"/>
              </a:ext>
            </a:extLst>
          </p:cNvPr>
          <p:cNvSpPr txBox="1"/>
          <p:nvPr/>
        </p:nvSpPr>
        <p:spPr>
          <a:xfrm>
            <a:off x="9223829" y="3679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</a:rPr>
              <a:t>What do you see?</a:t>
            </a:r>
            <a:endParaRPr lang="en-US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32E250AA-0C99-45D4-B146-697BCDAEB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062" y="1910897"/>
            <a:ext cx="3165475" cy="13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6" y="-874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US Birth Dataset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3F4CA9B-638C-4A39-B4C3-999A3096A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9" y="931843"/>
            <a:ext cx="8386582" cy="1287440"/>
          </a:xfrm>
          <a:prstGeom prst="rect">
            <a:avLst/>
          </a:prstGeom>
        </p:spPr>
      </p:pic>
      <p:pic>
        <p:nvPicPr>
          <p:cNvPr id="8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98E9781-AD48-4AA1-AABC-B71273A44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15" y="2050179"/>
            <a:ext cx="6847306" cy="43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1" y="-17343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US Birth Dataset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9D1D918-FCCA-4726-8F33-FD15D0744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9" y="828956"/>
            <a:ext cx="5338583" cy="731215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FF93FD4D-EBE7-4A13-994F-8173A9454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956" y="1189958"/>
            <a:ext cx="6931335" cy="249843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A5D897B-D9D6-43D4-8FC2-609361358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08" y="2716878"/>
            <a:ext cx="3936808" cy="265774"/>
          </a:xfrm>
          <a:prstGeom prst="rect">
            <a:avLst/>
          </a:prstGeom>
        </p:spPr>
      </p:pic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C5A7F3-B9B5-44F9-9F51-410C05B66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987" y="2661986"/>
            <a:ext cx="5411154" cy="11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51" y="-17343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US Birth Dataset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6D1BD8-A2BE-43B3-B84B-62425F1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76" y="872862"/>
            <a:ext cx="6318297" cy="643402"/>
          </a:xfrm>
          <a:prstGeom prst="rect">
            <a:avLst/>
          </a:prstGeom>
        </p:spPr>
      </p:pic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48FE09-42D2-492C-854C-7DC41D3BF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039" y="871921"/>
            <a:ext cx="5344312" cy="645284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707752F-3F1D-45BB-9B4E-1FF7EED4B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28" y="2514078"/>
            <a:ext cx="9658493" cy="3537181"/>
          </a:xfrm>
          <a:prstGeom prst="rect">
            <a:avLst/>
          </a:prstGeom>
        </p:spPr>
      </p:pic>
      <p:pic>
        <p:nvPicPr>
          <p:cNvPr id="13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58BDF9-B435-4EBA-BA5E-5FD0DD241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965" y="5916244"/>
            <a:ext cx="3986464" cy="5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Strings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0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oboto"/>
                <a:cs typeface="Calibri Light"/>
              </a:rPr>
              <a:t>Getting Help </a:t>
            </a:r>
            <a:endParaRPr lang="en-US" dirty="0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5F4AD76-7F81-4D2F-B336-C476A1055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96" y="1621041"/>
            <a:ext cx="914400" cy="561975"/>
          </a:xfrm>
          <a:prstGeom prst="rect">
            <a:avLst/>
          </a:prstGeom>
        </p:spPr>
      </p:pic>
      <p:pic>
        <p:nvPicPr>
          <p:cNvPr id="4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D64FE22-E06E-48A8-B089-8336C6AE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690" y="835765"/>
            <a:ext cx="64103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Vectorization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846AE3-9C87-46F3-860A-7AF51AB9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57" y="1908068"/>
            <a:ext cx="2201107" cy="73029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AD04015-53C1-4C8F-854C-7E9A96C0C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42" y="1531650"/>
            <a:ext cx="4512676" cy="25574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9BFEAD-6480-459A-9B8C-EE9C1F4DD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42" y="4105094"/>
            <a:ext cx="2385214" cy="2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String Methods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2250D9B-C4C0-4F9D-B3F8-55D241071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3" y="1460525"/>
            <a:ext cx="6721964" cy="510506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AC43236C-547C-4970-A7A4-34CD8D25C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756" y="2716287"/>
            <a:ext cx="6036675" cy="3317642"/>
          </a:xfrm>
          <a:prstGeom prst="rect">
            <a:avLst/>
          </a:prstGeom>
        </p:spPr>
      </p:pic>
      <p:pic>
        <p:nvPicPr>
          <p:cNvPr id="11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6ACFBFF1-312A-4F3D-A530-5AA42735F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44" y="2071589"/>
            <a:ext cx="1853348" cy="326542"/>
          </a:xfrm>
          <a:prstGeom prst="rect">
            <a:avLst/>
          </a:prstGeom>
        </p:spPr>
      </p:pic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25078FAA-5ED0-4A9B-BDCF-1DDD8C3E1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99" y="2121775"/>
            <a:ext cx="1659013" cy="277310"/>
          </a:xfrm>
          <a:prstGeom prst="rect">
            <a:avLst/>
          </a:prstGeom>
        </p:spPr>
      </p:pic>
      <p:pic>
        <p:nvPicPr>
          <p:cNvPr id="13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D835A37-3307-4AC9-B722-8AD7295DA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75" y="4373327"/>
            <a:ext cx="2477268" cy="284836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85065B65-1F13-4E11-9387-84481EBD4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702" y="4378044"/>
            <a:ext cx="1873805" cy="3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Regular Expression Methods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097F951-39D9-46E7-978C-9795D194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307" y="2539830"/>
            <a:ext cx="6394662" cy="3200060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EC6C9E8-1DD1-4915-A29C-88B9E1A0F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44" y="2183477"/>
            <a:ext cx="3152327" cy="286871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992D039E-6FCD-4350-88D4-31AF38A0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44" y="4228853"/>
            <a:ext cx="4011495" cy="282281"/>
          </a:xfrm>
          <a:prstGeom prst="rect">
            <a:avLst/>
          </a:prstGeom>
        </p:spPr>
      </p:pic>
      <p:pic>
        <p:nvPicPr>
          <p:cNvPr id="13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3448040-ECE4-46C3-800B-211EE8E40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43" y="1460525"/>
            <a:ext cx="6721964" cy="5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Miscellaneous Methods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3C3195B-6C91-4B11-A999-22773197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2" y="2242832"/>
            <a:ext cx="6476488" cy="3906561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845D2656-7910-470B-85EE-C9CC145AC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" y="2244767"/>
            <a:ext cx="1617716" cy="2819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3FFB596-58AB-4BCA-B4A9-27A49AD35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44" y="4144042"/>
            <a:ext cx="3106300" cy="267793"/>
          </a:xfrm>
          <a:prstGeom prst="rect">
            <a:avLst/>
          </a:prstGeom>
        </p:spPr>
      </p:pic>
      <p:pic>
        <p:nvPicPr>
          <p:cNvPr id="12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C3D8BB3-20E9-432C-9D79-3E07A2B98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43" y="1460525"/>
            <a:ext cx="6721964" cy="5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1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Miscellaneous Methods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3C3195B-6C91-4B11-A999-22773197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2" y="2242832"/>
            <a:ext cx="6476488" cy="3906561"/>
          </a:xfrm>
          <a:prstGeom prst="rect">
            <a:avLst/>
          </a:prstGeom>
        </p:spPr>
      </p:pic>
      <p:pic>
        <p:nvPicPr>
          <p:cNvPr id="12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C3D8BB3-20E9-432C-9D79-3E07A2B98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43" y="1460525"/>
            <a:ext cx="6721964" cy="510506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FF30B3E-C5AD-4EC8-B99B-89122F943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44" y="2169632"/>
            <a:ext cx="5520153" cy="749259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340EC680-B128-4B53-A2D5-B5D8A3323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41" y="4582972"/>
            <a:ext cx="2978448" cy="2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Recipe Recommender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Parse the recipe data into ingredients list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Given a / a set of </a:t>
            </a:r>
            <a:r>
              <a:rPr lang="en-US" sz="3200">
                <a:latin typeface="roboto"/>
                <a:ea typeface="+mj-ea"/>
                <a:cs typeface="Calibri Light"/>
              </a:rPr>
              <a:t>ingredients, find all the recipes with it as the ingredient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75EA05-FCBE-4401-A0BC-D536977D8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04" y="1548402"/>
            <a:ext cx="5801428" cy="437034"/>
          </a:xfrm>
          <a:prstGeom prst="rect">
            <a:avLst/>
          </a:prstGeom>
        </p:spPr>
      </p:pic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B9296D51-16FD-42D9-BFFD-64E508E52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04" y="2316906"/>
            <a:ext cx="5157052" cy="19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Recipe Recommender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What is the average size of ingredients?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Which recipe has the longest ingredient?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How many breakfast recipes?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How many recipes contain </a:t>
            </a:r>
            <a:r>
              <a:rPr lang="en-US" sz="3200">
                <a:latin typeface="roboto"/>
                <a:ea typeface="+mj-ea"/>
                <a:cs typeface="Calibri Light"/>
              </a:rPr>
              <a:t>Cinnamon?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42DAF68-DB54-45F2-AF74-B627541C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3" y="1376382"/>
            <a:ext cx="1648784" cy="336148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2D3B7E96-A405-4CAA-B928-01548D221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84" y="2774093"/>
            <a:ext cx="4216059" cy="307451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71748AF-A7E6-4938-9582-58DE84F61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42" y="3989563"/>
            <a:ext cx="4875777" cy="30059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4E8192B5-8FAC-473E-82B6-76575AB8A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88" y="4732122"/>
            <a:ext cx="4568931" cy="23207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6C58B44-6904-41E3-BC3F-227BD1978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66" y="5436455"/>
            <a:ext cx="4568931" cy="229787"/>
          </a:xfrm>
          <a:prstGeom prst="rect">
            <a:avLst/>
          </a:prstGeom>
        </p:spPr>
      </p:pic>
      <p:pic>
        <p:nvPicPr>
          <p:cNvPr id="13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711C8341-78D3-46D4-B848-55967ABBE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6306" y="5531566"/>
            <a:ext cx="4824636" cy="2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Case Study: Recipe Recommender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Simple Recommender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FC129E2-E4D1-459E-A43B-F0576F9BD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8" y="1463654"/>
            <a:ext cx="5540609" cy="499135"/>
          </a:xfrm>
          <a:prstGeom prst="rect">
            <a:avLst/>
          </a:prstGeom>
        </p:spPr>
      </p:pic>
      <p:pic>
        <p:nvPicPr>
          <p:cNvPr id="11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2CF0E7-7A94-4C56-95F8-D1ED994BA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12" y="1965005"/>
            <a:ext cx="5627548" cy="826098"/>
          </a:xfrm>
          <a:prstGeom prst="rect">
            <a:avLst/>
          </a:prstGeom>
        </p:spPr>
      </p:pic>
      <p:pic>
        <p:nvPicPr>
          <p:cNvPr id="14" name="Picture 14" descr="Text, table&#10;&#10;Description automatically generated">
            <a:extLst>
              <a:ext uri="{FF2B5EF4-FFF2-40B4-BE49-F238E27FC236}">
                <a16:creationId xmlns:a16="http://schemas.microsoft.com/office/drawing/2014/main" id="{8A49CC3F-78B8-4D5B-93EC-E53860C07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27" y="2871721"/>
            <a:ext cx="5571293" cy="1012274"/>
          </a:xfrm>
          <a:prstGeom prst="rect">
            <a:avLst/>
          </a:prstGeom>
        </p:spPr>
      </p:pic>
      <p:pic>
        <p:nvPicPr>
          <p:cNvPr id="15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5C2CC96C-FCC5-4D85-8954-E21DF5123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09" y="4416078"/>
            <a:ext cx="4834864" cy="393667"/>
          </a:xfrm>
          <a:prstGeom prst="rect">
            <a:avLst/>
          </a:prstGeom>
        </p:spPr>
      </p:pic>
      <p:pic>
        <p:nvPicPr>
          <p:cNvPr id="16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2B256D13-EBDB-43C0-9D54-079CCBEC7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822" y="3428890"/>
            <a:ext cx="2753428" cy="301953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C43302D7-94C2-4990-B823-B38D0410A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75" y="3927447"/>
            <a:ext cx="5632662" cy="25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93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CSV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A5B14BB-3FCB-49B9-9C63-CCC15533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2" y="2015667"/>
            <a:ext cx="3300639" cy="433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C58D60-685D-4C85-9D51-F34E241D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235" y="1953690"/>
            <a:ext cx="3190421" cy="493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31BFB2-12D8-43C1-A1B7-74111BE3DDB7}"/>
              </a:ext>
            </a:extLst>
          </p:cNvPr>
          <p:cNvSpPr txBox="1"/>
          <p:nvPr/>
        </p:nvSpPr>
        <p:spPr>
          <a:xfrm>
            <a:off x="878114" y="15094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Reading from a CSV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C8828-BC24-49D6-92E7-96E4C98B8F85}"/>
              </a:ext>
            </a:extLst>
          </p:cNvPr>
          <p:cNvSpPr txBox="1"/>
          <p:nvPr/>
        </p:nvSpPr>
        <p:spPr>
          <a:xfrm>
            <a:off x="7482113" y="15094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Writing to a CSV file</a:t>
            </a:r>
          </a:p>
        </p:txBody>
      </p:sp>
    </p:spTree>
    <p:extLst>
      <p:ext uri="{BB962C8B-B14F-4D97-AF65-F5344CB8AC3E}">
        <p14:creationId xmlns:p14="http://schemas.microsoft.com/office/powerpoint/2010/main" val="39023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Pandas Objects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2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HDF5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31BFB2-12D8-43C1-A1B7-74111BE3DDB7}"/>
              </a:ext>
            </a:extLst>
          </p:cNvPr>
          <p:cNvSpPr txBox="1"/>
          <p:nvPr/>
        </p:nvSpPr>
        <p:spPr>
          <a:xfrm>
            <a:off x="878114" y="15094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Reading from a HDF5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C8828-BC24-49D6-92E7-96E4C98B8F85}"/>
              </a:ext>
            </a:extLst>
          </p:cNvPr>
          <p:cNvSpPr txBox="1"/>
          <p:nvPr/>
        </p:nvSpPr>
        <p:spPr>
          <a:xfrm>
            <a:off x="6799942" y="15094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Writing to a HDF5 file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935CE7-4B8A-4ABC-80D9-D5198346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28" y="2039044"/>
            <a:ext cx="4818742" cy="472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035F613-AB5C-4B39-8CF8-81399D648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891" y="2088469"/>
            <a:ext cx="4326617" cy="424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25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EXCEL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31BFB2-12D8-43C1-A1B7-74111BE3DDB7}"/>
              </a:ext>
            </a:extLst>
          </p:cNvPr>
          <p:cNvSpPr txBox="1"/>
          <p:nvPr/>
        </p:nvSpPr>
        <p:spPr>
          <a:xfrm>
            <a:off x="878114" y="15094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Reading from a Excel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C8828-BC24-49D6-92E7-96E4C98B8F85}"/>
              </a:ext>
            </a:extLst>
          </p:cNvPr>
          <p:cNvSpPr txBox="1"/>
          <p:nvPr/>
        </p:nvSpPr>
        <p:spPr>
          <a:xfrm>
            <a:off x="878113" y="36721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Writing to a Excel file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D70112C-1650-4188-875A-3644D196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28" y="2072115"/>
            <a:ext cx="10762342" cy="37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7AD5EB6-2467-404E-8087-B6A70AB9C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29" y="4221429"/>
            <a:ext cx="6945085" cy="447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1561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References and Further Reading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50" y="1710189"/>
            <a:ext cx="101821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Pandas user guides</a:t>
            </a:r>
            <a:r>
              <a:rPr lang="en-US" sz="3200" dirty="0">
                <a:latin typeface="roboto"/>
                <a:ea typeface="+mj-ea"/>
                <a:cs typeface="Calibri Light"/>
              </a:rPr>
              <a:t> </a:t>
            </a: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2"/>
              </a:rPr>
              <a:t>https://pandas.pydata.org/pandas-docs/stable/user_guide/index.html</a:t>
            </a:r>
            <a:endParaRPr lang="en-US" sz="2000" dirty="0">
              <a:ea typeface="+mj-ea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 panose="020F0502020204030204"/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Python for Data Analysis </a:t>
            </a:r>
            <a:r>
              <a:rPr lang="en-US" sz="3200" i="1">
                <a:latin typeface="roboto"/>
                <a:ea typeface="+mj-ea"/>
                <a:cs typeface="Calibri Light"/>
              </a:rPr>
              <a:t>Wes McKinney</a:t>
            </a:r>
          </a:p>
          <a:p>
            <a:pPr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Python Data Science Handbook </a:t>
            </a:r>
            <a:r>
              <a:rPr lang="en-US" sz="3200" i="1">
                <a:latin typeface="roboto"/>
                <a:ea typeface="+mj-ea"/>
                <a:cs typeface="Calibri Light"/>
              </a:rPr>
              <a:t>Jake Vanderplas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Pandas Tricks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https://www.dataschool.io/python-pandas-tips-and-tricks/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8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Task: Covid-19 Data Analysis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https://github.com/CSSEGISandData/COVID-19/tree/master/csse_covid_19_data/csse_covid_19_daily_reports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70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Covid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50" y="1710189"/>
            <a:ext cx="10182168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en-US" sz="3200" b="1">
                <a:ea typeface="+mn-lt"/>
                <a:cs typeface="+mn-lt"/>
              </a:rPr>
              <a:t>Data Source:</a:t>
            </a:r>
            <a:r>
              <a:rPr lang="en-US" sz="3200" dirty="0">
                <a:ea typeface="+mn-lt"/>
                <a:cs typeface="+mn-lt"/>
              </a:rPr>
              <a:t> </a:t>
            </a:r>
            <a:r>
              <a:rPr lang="en-US" sz="3200" dirty="0">
                <a:ea typeface="+mn-lt"/>
                <a:cs typeface="+mn-lt"/>
                <a:hlinkClick r:id="rId2"/>
              </a:rPr>
              <a:t>https://github.com/CSSEGISandData/COVID-19/tree/master/csse_covid_19_data/csse_covid_19_daily_reports</a:t>
            </a:r>
            <a:endParaRPr lang="en-US"/>
          </a:p>
          <a:p>
            <a:pPr>
              <a:buNone/>
            </a:pPr>
            <a:endParaRPr lang="en-US" sz="3200" b="1" dirty="0">
              <a:ea typeface="+mn-lt"/>
              <a:cs typeface="+mn-lt"/>
            </a:endParaRPr>
          </a:p>
          <a:p>
            <a:pPr>
              <a:buNone/>
            </a:pPr>
            <a:r>
              <a:rPr lang="en-US" sz="3200" b="1">
                <a:ea typeface="+mn-lt"/>
                <a:cs typeface="+mn-lt"/>
              </a:rPr>
              <a:t>Field description</a:t>
            </a:r>
            <a:endParaRPr lang="en-US">
              <a:ea typeface="+mj-ea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Province_State</a:t>
            </a:r>
            <a:r>
              <a:rPr lang="en-US" sz="3200">
                <a:ea typeface="+mn-lt"/>
                <a:cs typeface="+mn-lt"/>
              </a:rPr>
              <a:t>: China - province name; US/Canada/Australia/ - city name, state/province name; Others - name of the event (e.g., "Diamond Princess" cruise ship); other countries - blank.</a:t>
            </a:r>
            <a:endParaRPr lang="en-US"/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Country_Region</a:t>
            </a:r>
            <a:r>
              <a:rPr lang="en-US" sz="3200">
                <a:ea typeface="+mn-lt"/>
                <a:cs typeface="+mn-lt"/>
              </a:rPr>
              <a:t>: country/region name conforming to WHO (will be updated).</a:t>
            </a:r>
            <a:endParaRPr lang="en-US">
              <a:ea typeface="+mj-ea"/>
            </a:endParaRPr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Last_Update</a:t>
            </a:r>
            <a:r>
              <a:rPr lang="en-US" sz="3200">
                <a:ea typeface="+mn-lt"/>
                <a:cs typeface="+mn-lt"/>
              </a:rPr>
              <a:t>: MM/DD/YYYY HH:mm (24 hour format, in UTC).</a:t>
            </a:r>
            <a:endParaRPr lang="en-US">
              <a:ea typeface="+mj-ea"/>
            </a:endParaRPr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Confirmed</a:t>
            </a:r>
            <a:r>
              <a:rPr lang="en-US" sz="3200">
                <a:ea typeface="+mn-lt"/>
                <a:cs typeface="+mn-lt"/>
              </a:rPr>
              <a:t>: the number of confirmed cases. For Hubei Province: from Feb 13 (GMT +8), we report both clinically diagnosed and lab-confirmed cases. For lab-confirmed cases only (Before Feb 17), please refer to </a:t>
            </a:r>
            <a:r>
              <a:rPr lang="en-US" sz="3200" dirty="0">
                <a:ea typeface="+mn-lt"/>
                <a:cs typeface="+mn-lt"/>
                <a:hlinkClick r:id="rId3"/>
              </a:rPr>
              <a:t>who_covid_19_situation_reports</a:t>
            </a:r>
            <a:r>
              <a:rPr lang="en-US" sz="3200">
                <a:ea typeface="+mn-lt"/>
                <a:cs typeface="+mn-lt"/>
              </a:rPr>
              <a:t>. For Italy, diagnosis standard might be changed since Feb 27 to "slow the growth of new case numbers." (</a:t>
            </a:r>
            <a:r>
              <a:rPr lang="en-US" sz="3200" dirty="0">
                <a:ea typeface="+mn-lt"/>
                <a:cs typeface="+mn-lt"/>
                <a:hlinkClick r:id="rId4"/>
              </a:rPr>
              <a:t>Source</a:t>
            </a:r>
            <a:r>
              <a:rPr lang="en-US" sz="3200">
                <a:ea typeface="+mn-lt"/>
                <a:cs typeface="+mn-lt"/>
              </a:rPr>
              <a:t>)</a:t>
            </a:r>
            <a:endParaRPr lang="en-US">
              <a:ea typeface="+mj-ea"/>
            </a:endParaRPr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Deaths</a:t>
            </a:r>
            <a:r>
              <a:rPr lang="en-US" sz="3200">
                <a:ea typeface="+mn-lt"/>
                <a:cs typeface="+mn-lt"/>
              </a:rPr>
              <a:t>: the number of deaths.</a:t>
            </a:r>
            <a:endParaRPr lang="en-US">
              <a:ea typeface="+mj-ea"/>
            </a:endParaRPr>
          </a:p>
          <a:p>
            <a:pPr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Recovered</a:t>
            </a:r>
            <a:r>
              <a:rPr lang="en-US" sz="3200">
                <a:ea typeface="+mn-lt"/>
                <a:cs typeface="+mn-lt"/>
              </a:rPr>
              <a:t>: the number of recovered cases.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Covid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50" y="1710189"/>
            <a:ext cx="101821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Reading the dataset into a Pandas Dataframe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Finding the Number of Confirmed Cases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Finding the Number of Recovered Cases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Finding the Number of Deaths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Finding the Number of Active Cases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Finding the above Country-wise, Province/State-wise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Plotting these insights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PowerPoint Presentation</vt:lpstr>
      <vt:lpstr>PowerPoint Presentation</vt:lpstr>
      <vt:lpstr>Agenda</vt:lpstr>
      <vt:lpstr>Installing and Running Pandas</vt:lpstr>
      <vt:lpstr>Installing Pandas</vt:lpstr>
      <vt:lpstr>Running Pandas</vt:lpstr>
      <vt:lpstr>Getting Help </vt:lpstr>
      <vt:lpstr>Getting Help </vt:lpstr>
      <vt:lpstr>Pandas Objects</vt:lpstr>
      <vt:lpstr>Pandas Objects</vt:lpstr>
      <vt:lpstr>Pandas Objects</vt:lpstr>
      <vt:lpstr>Pandas Series</vt:lpstr>
      <vt:lpstr>Series as a generalized NumPy arrray</vt:lpstr>
      <vt:lpstr>Series as a Dictionary</vt:lpstr>
      <vt:lpstr>Constructing Series</vt:lpstr>
      <vt:lpstr>Pandas Objects</vt:lpstr>
      <vt:lpstr>Pandas DataFrame as a NumPy array</vt:lpstr>
      <vt:lpstr>Pandas as a Dictionary</vt:lpstr>
      <vt:lpstr>Constructing DataFrames</vt:lpstr>
      <vt:lpstr>From a Single Series Object</vt:lpstr>
      <vt:lpstr>From a list of dicts</vt:lpstr>
      <vt:lpstr>From a dictionary of Series Objects</vt:lpstr>
      <vt:lpstr>From a 2D NumPy array</vt:lpstr>
      <vt:lpstr>From a NumPy Structured array</vt:lpstr>
      <vt:lpstr>Pandas Objects</vt:lpstr>
      <vt:lpstr>Index Object</vt:lpstr>
      <vt:lpstr>Index as Immutable Array</vt:lpstr>
      <vt:lpstr>Index as Ordered Set</vt:lpstr>
      <vt:lpstr>Data Indexing and Selection</vt:lpstr>
      <vt:lpstr>Data Selection</vt:lpstr>
      <vt:lpstr>Data Selection in Series as a Dictionary</vt:lpstr>
      <vt:lpstr>Data Selection in Series as a 1D array</vt:lpstr>
      <vt:lpstr>Data Selection in Series as a 1D array</vt:lpstr>
      <vt:lpstr>Data Selection in DataFrame as a Dictionary</vt:lpstr>
      <vt:lpstr>Data Selection in DataFrame as a 2D array</vt:lpstr>
      <vt:lpstr>Data Selection in DataFrame</vt:lpstr>
      <vt:lpstr>Missing Data</vt:lpstr>
      <vt:lpstr>Missing Data</vt:lpstr>
      <vt:lpstr>Missing Data</vt:lpstr>
      <vt:lpstr>Missing Data</vt:lpstr>
      <vt:lpstr>Detecting null values</vt:lpstr>
      <vt:lpstr>Dropping null values</vt:lpstr>
      <vt:lpstr>Filling null values</vt:lpstr>
      <vt:lpstr>Combining Datasets</vt:lpstr>
      <vt:lpstr>Concat</vt:lpstr>
      <vt:lpstr>Concat</vt:lpstr>
      <vt:lpstr>Duplicate Indices</vt:lpstr>
      <vt:lpstr>Combining Datasets</vt:lpstr>
      <vt:lpstr>Merge</vt:lpstr>
      <vt:lpstr>One-to-one joins</vt:lpstr>
      <vt:lpstr>Many-to-one joins</vt:lpstr>
      <vt:lpstr>Many-to-many joins</vt:lpstr>
      <vt:lpstr>on Keyword</vt:lpstr>
      <vt:lpstr>left_on &amp; right_on </vt:lpstr>
      <vt:lpstr>inner join </vt:lpstr>
      <vt:lpstr>outer join </vt:lpstr>
      <vt:lpstr>left join </vt:lpstr>
      <vt:lpstr>Overlapping Column names</vt:lpstr>
      <vt:lpstr>Aggregation and Grouping</vt:lpstr>
      <vt:lpstr>Aggregation</vt:lpstr>
      <vt:lpstr>Planets dataset</vt:lpstr>
      <vt:lpstr>Groupby</vt:lpstr>
      <vt:lpstr>Groupby</vt:lpstr>
      <vt:lpstr>Column Indexing</vt:lpstr>
      <vt:lpstr>Iteration Over Groups</vt:lpstr>
      <vt:lpstr>Dispatch Methods</vt:lpstr>
      <vt:lpstr>Aggregate ( )</vt:lpstr>
      <vt:lpstr>Filter ( )</vt:lpstr>
      <vt:lpstr>Transform ( )</vt:lpstr>
      <vt:lpstr>Apply ( )</vt:lpstr>
      <vt:lpstr>Pivot Tables</vt:lpstr>
      <vt:lpstr>Pivot Tables</vt:lpstr>
      <vt:lpstr>Pivot Tables by Hand</vt:lpstr>
      <vt:lpstr>Pivot Tables</vt:lpstr>
      <vt:lpstr>Case Study: US Birth Dataset</vt:lpstr>
      <vt:lpstr>Case Study: US Birth Dataset</vt:lpstr>
      <vt:lpstr>Case Study: US Birth Dataset</vt:lpstr>
      <vt:lpstr>Case Study: US Birth Dataset</vt:lpstr>
      <vt:lpstr>Strings</vt:lpstr>
      <vt:lpstr>Strings</vt:lpstr>
      <vt:lpstr>Strings</vt:lpstr>
      <vt:lpstr>Strings</vt:lpstr>
      <vt:lpstr>Strings</vt:lpstr>
      <vt:lpstr>Strings</vt:lpstr>
      <vt:lpstr>Case Study: Recipe Recommender</vt:lpstr>
      <vt:lpstr>Case Study: Recipe Recommender</vt:lpstr>
      <vt:lpstr>Case Study: Recipe Recommender</vt:lpstr>
      <vt:lpstr>Files</vt:lpstr>
      <vt:lpstr>CSV</vt:lpstr>
      <vt:lpstr>HDF5</vt:lpstr>
      <vt:lpstr>EXCEL</vt:lpstr>
      <vt:lpstr>References and Further Reading</vt:lpstr>
      <vt:lpstr>Task: Covid-19 Data Analysis</vt:lpstr>
      <vt:lpstr>Covid Analysis</vt:lpstr>
      <vt:lpstr>Covid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2673</cp:revision>
  <dcterms:created xsi:type="dcterms:W3CDTF">2020-12-23T22:31:42Z</dcterms:created>
  <dcterms:modified xsi:type="dcterms:W3CDTF">2021-09-10T14:54:08Z</dcterms:modified>
</cp:coreProperties>
</file>